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6" r:id="rId2"/>
    <p:sldId id="350" r:id="rId3"/>
    <p:sldId id="456" r:id="rId4"/>
    <p:sldId id="457" r:id="rId5"/>
    <p:sldId id="459" r:id="rId6"/>
    <p:sldId id="279" r:id="rId7"/>
    <p:sldId id="278" r:id="rId8"/>
    <p:sldId id="282" r:id="rId9"/>
    <p:sldId id="288" r:id="rId10"/>
    <p:sldId id="358" r:id="rId11"/>
    <p:sldId id="357" r:id="rId12"/>
    <p:sldId id="364" r:id="rId13"/>
    <p:sldId id="365" r:id="rId14"/>
    <p:sldId id="366" r:id="rId15"/>
    <p:sldId id="447" r:id="rId16"/>
    <p:sldId id="382" r:id="rId17"/>
    <p:sldId id="383" r:id="rId18"/>
    <p:sldId id="384" r:id="rId19"/>
    <p:sldId id="385" r:id="rId20"/>
    <p:sldId id="386" r:id="rId21"/>
    <p:sldId id="387" r:id="rId22"/>
    <p:sldId id="388" r:id="rId23"/>
    <p:sldId id="380" r:id="rId24"/>
    <p:sldId id="381" r:id="rId25"/>
    <p:sldId id="450" r:id="rId26"/>
    <p:sldId id="448" r:id="rId27"/>
    <p:sldId id="372" r:id="rId28"/>
    <p:sldId id="281" r:id="rId29"/>
    <p:sldId id="359" r:id="rId30"/>
    <p:sldId id="360" r:id="rId31"/>
    <p:sldId id="361" r:id="rId32"/>
    <p:sldId id="362" r:id="rId33"/>
    <p:sldId id="363" r:id="rId34"/>
    <p:sldId id="452" r:id="rId35"/>
    <p:sldId id="449" r:id="rId36"/>
    <p:sldId id="367" r:id="rId37"/>
    <p:sldId id="368" r:id="rId38"/>
    <p:sldId id="370" r:id="rId39"/>
    <p:sldId id="371" r:id="rId40"/>
    <p:sldId id="453" r:id="rId41"/>
    <p:sldId id="369" r:id="rId42"/>
    <p:sldId id="374" r:id="rId43"/>
    <p:sldId id="375" r:id="rId44"/>
    <p:sldId id="377" r:id="rId45"/>
    <p:sldId id="376" r:id="rId46"/>
    <p:sldId id="446" r:id="rId47"/>
    <p:sldId id="300" r:id="rId48"/>
    <p:sldId id="301" r:id="rId49"/>
    <p:sldId id="430" r:id="rId50"/>
    <p:sldId id="431" r:id="rId51"/>
    <p:sldId id="432" r:id="rId52"/>
    <p:sldId id="433" r:id="rId53"/>
    <p:sldId id="303" r:id="rId54"/>
    <p:sldId id="454" r:id="rId55"/>
    <p:sldId id="455" r:id="rId56"/>
    <p:sldId id="434" r:id="rId57"/>
    <p:sldId id="435" r:id="rId58"/>
    <p:sldId id="436" r:id="rId59"/>
    <p:sldId id="437" r:id="rId60"/>
    <p:sldId id="438" r:id="rId61"/>
    <p:sldId id="439" r:id="rId62"/>
    <p:sldId id="440" r:id="rId63"/>
    <p:sldId id="441" r:id="rId64"/>
    <p:sldId id="442" r:id="rId65"/>
    <p:sldId id="445" r:id="rId66"/>
    <p:sldId id="458" r:id="rId67"/>
    <p:sldId id="460" r:id="rId68"/>
    <p:sldId id="451" r:id="rId69"/>
  </p:sldIdLst>
  <p:sldSz cx="18288000" cy="10287000"/>
  <p:notesSz cx="6858000" cy="9144000"/>
  <p:embeddedFontLst>
    <p:embeddedFont>
      <p:font typeface="Calibri" panose="020F0502020204030204" pitchFamily="34" charset="0"/>
      <p:regular r:id="rId71"/>
      <p:bold r:id="rId72"/>
      <p:italic r:id="rId73"/>
      <p:boldItalic r:id="rId74"/>
    </p:embeddedFont>
    <p:embeddedFont>
      <p:font typeface="Lato" panose="020F0502020204030203" pitchFamily="34" charset="0"/>
      <p:regular r:id="rId75"/>
      <p:bold r:id="rId76"/>
      <p:italic r:id="rId77"/>
      <p:boldItalic r:id="rId78"/>
    </p:embeddedFont>
    <p:embeddedFont>
      <p:font typeface="Noto Sans" panose="020B0502040504020204" pitchFamily="34" charset="0"/>
      <p:regular r:id="rId79"/>
      <p:bold r:id="rId80"/>
      <p:italic r:id="rId81"/>
      <p:boldItalic r:id="rId82"/>
    </p:embeddedFont>
    <p:embeddedFont>
      <p:font typeface="Noto Sans Bold" panose="020B0802040504020204" charset="0"/>
      <p:bold r:id="rId83"/>
    </p:embeddedFont>
    <p:embeddedFont>
      <p:font typeface="Playfair Display Bold" panose="020B0604020202020204" charset="0"/>
      <p:bold r:id="rId84"/>
    </p:embeddedFont>
    <p:embeddedFont>
      <p:font typeface="Tahoma" panose="020B0604030504040204" pitchFamily="34" charset="0"/>
      <p:regular r:id="rId85"/>
      <p:bold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0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4" autoAdjust="0"/>
    <p:restoredTop sz="94622" autoAdjust="0"/>
  </p:normalViewPr>
  <p:slideViewPr>
    <p:cSldViewPr showGuides="1">
      <p:cViewPr varScale="1">
        <p:scale>
          <a:sx n="55" d="100"/>
          <a:sy n="55" d="100"/>
        </p:scale>
        <p:origin x="34" y="19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C1680-E951-4060-9D05-C77032DDA593}" type="datetimeFigureOut">
              <a:rPr lang="en-US" smtClean="0"/>
              <a:t>12/25/2023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2471D-6CAA-48EF-95E3-5B6B8D0B194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4</a:t>
            </a:fld>
            <a:endParaRPr lang="en-US"/>
          </a:p>
        </p:txBody>
      </p:sp>
    </p:spTree>
    <p:extLst>
      <p:ext uri="{BB962C8B-B14F-4D97-AF65-F5344CB8AC3E}">
        <p14:creationId xmlns:p14="http://schemas.microsoft.com/office/powerpoint/2010/main" val="466167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C2471D-6CAA-48EF-95E3-5B6B8D0B1946}" type="slidenum">
              <a:rPr lang="en-US" smtClean="0"/>
              <a:t>41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46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66</a:t>
            </a:fld>
            <a:endParaRPr lang="en-US"/>
          </a:p>
        </p:txBody>
      </p:sp>
    </p:spTree>
    <p:extLst>
      <p:ext uri="{BB962C8B-B14F-4D97-AF65-F5344CB8AC3E}">
        <p14:creationId xmlns:p14="http://schemas.microsoft.com/office/powerpoint/2010/main" val="90698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C2471D-6CAA-48EF-95E3-5B6B8D0B1946}" type="slidenum">
              <a:rPr lang="en-US" smtClean="0"/>
              <a:t>40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uciml/breast-cancer-wisconsin-data" TargetMode="External"/><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GIF"/><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GIF"/><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GIF"/><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hyperlink" Target="https://www.kaggle.com/datasets/reihanenamdari/breast-canc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rot="-386595">
            <a:off x="570813" y="1362479"/>
            <a:ext cx="8854344" cy="885434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386595">
            <a:off x="4613" y="718011"/>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686830" y="3832640"/>
            <a:ext cx="7982712" cy="8229600"/>
          </a:xfrm>
          <a:prstGeom prst="rect">
            <a:avLst/>
          </a:prstGeom>
        </p:spPr>
      </p:pic>
      <p:grpSp>
        <p:nvGrpSpPr>
          <p:cNvPr id="15" name="Group 14"/>
          <p:cNvGrpSpPr/>
          <p:nvPr/>
        </p:nvGrpSpPr>
        <p:grpSpPr>
          <a:xfrm>
            <a:off x="12268200" y="7728094"/>
            <a:ext cx="2836298" cy="734290"/>
            <a:chOff x="12268200" y="7728094"/>
            <a:chExt cx="2836298" cy="734290"/>
          </a:xfrm>
        </p:grpSpPr>
        <p:grpSp>
          <p:nvGrpSpPr>
            <p:cNvPr id="10" name="Group 10"/>
            <p:cNvGrpSpPr/>
            <p:nvPr/>
          </p:nvGrpSpPr>
          <p:grpSpPr>
            <a:xfrm>
              <a:off x="12268200" y="7728094"/>
              <a:ext cx="2836298" cy="734290"/>
              <a:chOff x="0" y="0"/>
              <a:chExt cx="1094731" cy="157520"/>
            </a:xfrm>
          </p:grpSpPr>
          <p:sp>
            <p:nvSpPr>
              <p:cNvPr id="11" name="Freeform 11"/>
              <p:cNvSpPr/>
              <p:nvPr/>
            </p:nvSpPr>
            <p:spPr>
              <a:xfrm>
                <a:off x="0" y="0"/>
                <a:ext cx="1094731" cy="157520"/>
              </a:xfrm>
              <a:custGeom>
                <a:avLst/>
                <a:gdLst/>
                <a:ahLst/>
                <a:cxnLst/>
                <a:rect l="l" t="t" r="r" b="b"/>
                <a:pathLst>
                  <a:path w="1094731" h="157520">
                    <a:moveTo>
                      <a:pt x="0" y="0"/>
                    </a:moveTo>
                    <a:lnTo>
                      <a:pt x="1094731" y="0"/>
                    </a:lnTo>
                    <a:lnTo>
                      <a:pt x="1094731" y="157520"/>
                    </a:lnTo>
                    <a:lnTo>
                      <a:pt x="0" y="157520"/>
                    </a:lnTo>
                    <a:close/>
                  </a:path>
                </a:pathLst>
              </a:custGeom>
              <a:solidFill>
                <a:srgbClr val="62A0E1"/>
              </a:solidFill>
            </p:spPr>
            <p:txBody>
              <a:bodyPr/>
              <a:lstStyle/>
              <a:p>
                <a:endParaRPr lang="en-US"/>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TextBox 16"/>
            <p:cNvSpPr txBox="1"/>
            <p:nvPr/>
          </p:nvSpPr>
          <p:spPr>
            <a:xfrm>
              <a:off x="12447805" y="7947440"/>
              <a:ext cx="2477088" cy="371897"/>
            </a:xfrm>
            <a:prstGeom prst="rect">
              <a:avLst/>
            </a:prstGeom>
          </p:spPr>
          <p:txBody>
            <a:bodyPr wrap="square" lIns="0" tIns="0" rIns="0" bIns="0" rtlCol="0" anchor="t">
              <a:spAutoFit/>
            </a:bodyPr>
            <a:lstStyle/>
            <a:p>
              <a:pPr algn="ctr">
                <a:lnSpc>
                  <a:spcPts val="2940"/>
                </a:lnSpc>
                <a:spcBef>
                  <a:spcPct val="0"/>
                </a:spcBef>
              </a:pPr>
              <a:r>
                <a:rPr lang="en-US" sz="2800">
                  <a:solidFill>
                    <a:schemeClr val="bg1"/>
                  </a:solidFill>
                  <a:latin typeface="Noto Sans Bold" panose="020B0802040504020204"/>
                </a:rPr>
                <a:t>Nhóm 10</a:t>
              </a:r>
            </a:p>
          </p:txBody>
        </p:sp>
      </p:grpSp>
      <p:grpSp>
        <p:nvGrpSpPr>
          <p:cNvPr id="18" name="Group 18"/>
          <p:cNvGrpSpPr/>
          <p:nvPr/>
        </p:nvGrpSpPr>
        <p:grpSpPr>
          <a:xfrm rot="-386595">
            <a:off x="917227" y="2761057"/>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8458200" y="-1865711"/>
            <a:ext cx="6318942" cy="4960370"/>
          </a:xfrm>
          <a:prstGeom prst="rect">
            <a:avLst/>
          </a:prstGeom>
        </p:spPr>
      </p:pic>
      <p:sp>
        <p:nvSpPr>
          <p:cNvPr id="17" name="TextBox 16"/>
          <p:cNvSpPr txBox="1"/>
          <p:nvPr/>
        </p:nvSpPr>
        <p:spPr>
          <a:xfrm>
            <a:off x="10496775" y="3566360"/>
            <a:ext cx="7685525" cy="3785652"/>
          </a:xfrm>
          <a:prstGeom prst="rect">
            <a:avLst/>
          </a:prstGeom>
          <a:noFill/>
        </p:spPr>
        <p:txBody>
          <a:bodyPr wrap="square">
            <a:spAutoFit/>
          </a:bodyPr>
          <a:lstStyle/>
          <a:p>
            <a:r>
              <a:rPr lang="en-US" sz="4800" b="1">
                <a:latin typeface="Arial" panose="020B0604020202020204" pitchFamily="34" charset="0"/>
                <a:cs typeface="Arial" panose="020B0604020202020204" pitchFamily="34" charset="0"/>
              </a:rPr>
              <a:t>KIỂM ĐỊNH VÀ XÂY DỰNG MÔ HÌNH DỰ ĐOÁN TRONG CÁC TẬP DỮ LIỆU UNG THƯ VÚ (BREAST CANCER) </a:t>
            </a:r>
          </a:p>
        </p:txBody>
      </p:sp>
      <p:sp>
        <p:nvSpPr>
          <p:cNvPr id="13" name="Freeform 14"/>
          <p:cNvSpPr/>
          <p:nvPr/>
        </p:nvSpPr>
        <p:spPr>
          <a:xfrm>
            <a:off x="637828" y="1399208"/>
            <a:ext cx="8742715" cy="874267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stretch>
              <a:fillRect l="-24976" r="-28398" b="-2281"/>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901" y="4291156"/>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10.</a:t>
              </a:r>
            </a:p>
          </p:txBody>
        </p:sp>
      </p:grpSp>
      <p:grpSp>
        <p:nvGrpSpPr>
          <p:cNvPr id="5" name="Group 5"/>
          <p:cNvGrpSpPr/>
          <p:nvPr/>
        </p:nvGrpSpPr>
        <p:grpSpPr>
          <a:xfrm>
            <a:off x="1751901" y="6090362"/>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11.</a:t>
              </a:r>
            </a:p>
          </p:txBody>
        </p:sp>
      </p:grpSp>
      <p:grpSp>
        <p:nvGrpSpPr>
          <p:cNvPr id="8" name="Group 8"/>
          <p:cNvGrpSpPr/>
          <p:nvPr/>
        </p:nvGrpSpPr>
        <p:grpSpPr>
          <a:xfrm>
            <a:off x="1756006" y="811756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12.</a:t>
              </a:r>
            </a:p>
          </p:txBody>
        </p:sp>
      </p:grpSp>
      <p:grpSp>
        <p:nvGrpSpPr>
          <p:cNvPr id="11" name="Group 11"/>
          <p:cNvGrpSpPr/>
          <p:nvPr/>
        </p:nvGrpSpPr>
        <p:grpSpPr>
          <a:xfrm>
            <a:off x="2679001" y="4293531"/>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671459" y="6092737"/>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675565" y="811994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1" name="Picture 21"/>
          <p:cNvPicPr>
            <a:picLocks noChangeAspect="1"/>
          </p:cNvPicPr>
          <p:nvPr/>
        </p:nvPicPr>
        <p:blipFill>
          <a:blip r:embed="rId2"/>
          <a:srcRect/>
          <a:stretch>
            <a:fillRect/>
          </a:stretch>
        </p:blipFill>
        <p:spPr>
          <a:xfrm>
            <a:off x="1337626" y="6095382"/>
            <a:ext cx="1981524" cy="1486143"/>
          </a:xfrm>
          <a:prstGeom prst="rect">
            <a:avLst/>
          </a:prstGeom>
        </p:spPr>
      </p:pic>
      <p:pic>
        <p:nvPicPr>
          <p:cNvPr id="22" name="Picture 22"/>
          <p:cNvPicPr>
            <a:picLocks noChangeAspect="1"/>
          </p:cNvPicPr>
          <p:nvPr/>
        </p:nvPicPr>
        <p:blipFill>
          <a:blip r:embed="rId2"/>
          <a:srcRect/>
          <a:stretch>
            <a:fillRect/>
          </a:stretch>
        </p:blipFill>
        <p:spPr>
          <a:xfrm>
            <a:off x="1478972" y="4232204"/>
            <a:ext cx="1981524" cy="1486143"/>
          </a:xfrm>
          <a:prstGeom prst="rect">
            <a:avLst/>
          </a:prstGeom>
        </p:spPr>
      </p:pic>
      <p:sp>
        <p:nvSpPr>
          <p:cNvPr id="26" name="TextBox 26"/>
          <p:cNvSpPr txBox="1"/>
          <p:nvPr/>
        </p:nvSpPr>
        <p:spPr>
          <a:xfrm>
            <a:off x="3360227" y="6246786"/>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Estrogren Status</a:t>
            </a:r>
            <a:endParaRPr lang="en-US" sz="2800" b="1" u="none" dirty="0">
              <a:solidFill>
                <a:srgbClr val="000000"/>
              </a:solidFill>
              <a:latin typeface="Lato" panose="020F0502020204030203"/>
            </a:endParaRPr>
          </a:p>
        </p:txBody>
      </p:sp>
      <p:sp>
        <p:nvSpPr>
          <p:cNvPr id="28" name="TextBox 28"/>
          <p:cNvSpPr txBox="1"/>
          <p:nvPr/>
        </p:nvSpPr>
        <p:spPr>
          <a:xfrm>
            <a:off x="3359731" y="4414269"/>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panose="020F0502020204030203"/>
              </a:rPr>
              <a:t>Tumor Size</a:t>
            </a:r>
            <a:endParaRPr lang="en-US" sz="2800" b="1" u="none" dirty="0">
              <a:solidFill>
                <a:srgbClr val="000000"/>
              </a:solidFill>
              <a:latin typeface="Lato" panose="020F0502020204030203"/>
            </a:endParaRPr>
          </a:p>
        </p:txBody>
      </p:sp>
      <p:sp>
        <p:nvSpPr>
          <p:cNvPr id="29" name="TextBox 29"/>
          <p:cNvSpPr txBox="1"/>
          <p:nvPr/>
        </p:nvSpPr>
        <p:spPr>
          <a:xfrm>
            <a:off x="3302834" y="808387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Progesterone Status</a:t>
            </a:r>
            <a:endParaRPr lang="en-US" sz="2800" b="1" u="none" dirty="0">
              <a:solidFill>
                <a:srgbClr val="000000"/>
              </a:solidFill>
              <a:latin typeface="Lato" panose="020F0502020204030203"/>
            </a:endParaRPr>
          </a:p>
        </p:txBody>
      </p:sp>
      <p:sp>
        <p:nvSpPr>
          <p:cNvPr id="25" name="TextBox 24"/>
          <p:cNvSpPr txBox="1"/>
          <p:nvPr/>
        </p:nvSpPr>
        <p:spPr>
          <a:xfrm>
            <a:off x="3273103" y="4888721"/>
            <a:ext cx="3136347" cy="371897"/>
          </a:xfrm>
          <a:prstGeom prst="rect">
            <a:avLst/>
          </a:prstGeom>
          <a:noFill/>
        </p:spPr>
        <p:txBody>
          <a:bodyPr wrap="square">
            <a:spAutoFit/>
          </a:bodyPr>
          <a:lstStyle/>
          <a:p>
            <a:r>
              <a:rPr lang="en-US">
                <a:solidFill>
                  <a:srgbClr val="000000"/>
                </a:solidFill>
                <a:latin typeface="Arial" panose="020B0604020202020204" pitchFamily="34" charset="0"/>
              </a:rPr>
              <a:t>Kích thước khối u.</a:t>
            </a:r>
            <a:endParaRPr lang="en-US" dirty="0"/>
          </a:p>
        </p:txBody>
      </p:sp>
      <p:sp>
        <p:nvSpPr>
          <p:cNvPr id="31" name="TextBox 30"/>
          <p:cNvSpPr txBox="1"/>
          <p:nvPr/>
        </p:nvSpPr>
        <p:spPr>
          <a:xfrm>
            <a:off x="3302834" y="6734447"/>
            <a:ext cx="3394001"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Trạng thái thụ thể estrogen.</a:t>
            </a:r>
            <a:endParaRPr lang="en-US" dirty="0"/>
          </a:p>
        </p:txBody>
      </p:sp>
      <p:sp>
        <p:nvSpPr>
          <p:cNvPr id="33" name="TextBox 32"/>
          <p:cNvSpPr txBox="1"/>
          <p:nvPr/>
        </p:nvSpPr>
        <p:spPr>
          <a:xfrm>
            <a:off x="3239745" y="8570260"/>
            <a:ext cx="3609490" cy="369332"/>
          </a:xfrm>
          <a:prstGeom prst="rect">
            <a:avLst/>
          </a:prstGeom>
          <a:noFill/>
        </p:spPr>
        <p:txBody>
          <a:bodyPr wrap="square">
            <a:spAutoFit/>
          </a:bodyPr>
          <a:lstStyle/>
          <a:p>
            <a:r>
              <a:rPr lang="en-US">
                <a:solidFill>
                  <a:srgbClr val="000000"/>
                </a:solidFill>
                <a:latin typeface="Arial" panose="020B0604020202020204" pitchFamily="34" charset="0"/>
              </a:rPr>
              <a:t>Trạng thái thụ thể Progesterone.</a:t>
            </a:r>
            <a:endParaRPr lang="en-US" dirty="0"/>
          </a:p>
        </p:txBody>
      </p:sp>
      <p:sp>
        <p:nvSpPr>
          <p:cNvPr id="27" name="TextBox 28"/>
          <p:cNvSpPr txBox="1"/>
          <p:nvPr/>
        </p:nvSpPr>
        <p:spPr>
          <a:xfrm>
            <a:off x="782174" y="1005149"/>
            <a:ext cx="8809361" cy="743793"/>
          </a:xfrm>
          <a:prstGeom prst="rect">
            <a:avLst/>
          </a:prstGeom>
        </p:spPr>
        <p:txBody>
          <a:bodyPr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p:cNvGrpSpPr/>
          <p:nvPr/>
        </p:nvGrpSpPr>
        <p:grpSpPr>
          <a:xfrm>
            <a:off x="9906000" y="7980841"/>
            <a:ext cx="1301010" cy="1301010"/>
            <a:chOff x="0" y="0"/>
            <a:chExt cx="812800" cy="812800"/>
          </a:xfrm>
        </p:grpSpPr>
        <p:sp>
          <p:nvSpPr>
            <p:cNvPr id="43"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16.</a:t>
              </a:r>
            </a:p>
          </p:txBody>
        </p:sp>
      </p:grpSp>
      <p:grpSp>
        <p:nvGrpSpPr>
          <p:cNvPr id="45" name="Group 17"/>
          <p:cNvGrpSpPr/>
          <p:nvPr/>
        </p:nvGrpSpPr>
        <p:grpSpPr>
          <a:xfrm>
            <a:off x="10825559" y="7983216"/>
            <a:ext cx="516095" cy="516095"/>
            <a:chOff x="0" y="0"/>
            <a:chExt cx="812800" cy="812800"/>
          </a:xfrm>
        </p:grpSpPr>
        <p:sp>
          <p:nvSpPr>
            <p:cNvPr id="46"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p:cNvSpPr txBox="1"/>
          <p:nvPr/>
        </p:nvSpPr>
        <p:spPr>
          <a:xfrm>
            <a:off x="11447077" y="8080936"/>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Status</a:t>
            </a:r>
            <a:endParaRPr lang="en-US" sz="2800" b="1" u="none" dirty="0">
              <a:solidFill>
                <a:srgbClr val="000000"/>
              </a:solidFill>
              <a:latin typeface="Lato" panose="020F0502020204030203"/>
            </a:endParaRPr>
          </a:p>
        </p:txBody>
      </p:sp>
      <p:sp>
        <p:nvSpPr>
          <p:cNvPr id="49" name="TextBox 48"/>
          <p:cNvSpPr txBox="1"/>
          <p:nvPr/>
        </p:nvSpPr>
        <p:spPr>
          <a:xfrm>
            <a:off x="11369459" y="8562738"/>
            <a:ext cx="3203064" cy="369332"/>
          </a:xfrm>
          <a:prstGeom prst="rect">
            <a:avLst/>
          </a:prstGeom>
          <a:noFill/>
        </p:spPr>
        <p:txBody>
          <a:bodyPr wrap="square">
            <a:spAutoFit/>
          </a:bodyPr>
          <a:lstStyle/>
          <a:p>
            <a:r>
              <a:rPr lang="en-US">
                <a:solidFill>
                  <a:srgbClr val="000000"/>
                </a:solidFill>
                <a:latin typeface="Arial" panose="020B0604020202020204" pitchFamily="34" charset="0"/>
              </a:rPr>
              <a:t>Trạng thái sống – chết</a:t>
            </a:r>
            <a:endParaRPr lang="en-US" dirty="0"/>
          </a:p>
        </p:txBody>
      </p:sp>
      <p:grpSp>
        <p:nvGrpSpPr>
          <p:cNvPr id="50" name="Group 2"/>
          <p:cNvGrpSpPr/>
          <p:nvPr/>
        </p:nvGrpSpPr>
        <p:grpSpPr>
          <a:xfrm>
            <a:off x="9898284" y="2436075"/>
            <a:ext cx="1301010" cy="1301010"/>
            <a:chOff x="0" y="0"/>
            <a:chExt cx="812800" cy="812800"/>
          </a:xfrm>
        </p:grpSpPr>
        <p:sp>
          <p:nvSpPr>
            <p:cNvPr id="51"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13.</a:t>
              </a:r>
            </a:p>
          </p:txBody>
        </p:sp>
      </p:grpSp>
      <p:grpSp>
        <p:nvGrpSpPr>
          <p:cNvPr id="53" name="Group 5"/>
          <p:cNvGrpSpPr/>
          <p:nvPr/>
        </p:nvGrpSpPr>
        <p:grpSpPr>
          <a:xfrm>
            <a:off x="9898284" y="4220035"/>
            <a:ext cx="1301010" cy="1316257"/>
            <a:chOff x="0" y="-9525"/>
            <a:chExt cx="812800" cy="822325"/>
          </a:xfrm>
        </p:grpSpPr>
        <p:sp>
          <p:nvSpPr>
            <p:cNvPr id="54"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14.</a:t>
              </a:r>
            </a:p>
          </p:txBody>
        </p:sp>
      </p:grpSp>
      <p:grpSp>
        <p:nvGrpSpPr>
          <p:cNvPr id="56" name="Group 8"/>
          <p:cNvGrpSpPr/>
          <p:nvPr/>
        </p:nvGrpSpPr>
        <p:grpSpPr>
          <a:xfrm>
            <a:off x="9958315" y="6054684"/>
            <a:ext cx="1301010" cy="1301010"/>
            <a:chOff x="0" y="0"/>
            <a:chExt cx="812800" cy="812800"/>
          </a:xfrm>
        </p:grpSpPr>
        <p:sp>
          <p:nvSpPr>
            <p:cNvPr id="57"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15.</a:t>
              </a:r>
            </a:p>
          </p:txBody>
        </p:sp>
      </p:grpSp>
      <p:grpSp>
        <p:nvGrpSpPr>
          <p:cNvPr id="59" name="Group 11"/>
          <p:cNvGrpSpPr/>
          <p:nvPr/>
        </p:nvGrpSpPr>
        <p:grpSpPr>
          <a:xfrm>
            <a:off x="10825384" y="2438450"/>
            <a:ext cx="516095" cy="516095"/>
            <a:chOff x="0" y="0"/>
            <a:chExt cx="812800" cy="812800"/>
          </a:xfrm>
        </p:grpSpPr>
        <p:sp>
          <p:nvSpPr>
            <p:cNvPr id="60"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p:cNvGrpSpPr/>
          <p:nvPr/>
        </p:nvGrpSpPr>
        <p:grpSpPr>
          <a:xfrm>
            <a:off x="10817842" y="4237656"/>
            <a:ext cx="516095" cy="516095"/>
            <a:chOff x="0" y="0"/>
            <a:chExt cx="812800" cy="812800"/>
          </a:xfrm>
        </p:grpSpPr>
        <p:sp>
          <p:nvSpPr>
            <p:cNvPr id="63"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p:cNvGrpSpPr/>
          <p:nvPr/>
        </p:nvGrpSpPr>
        <p:grpSpPr>
          <a:xfrm>
            <a:off x="10877874" y="6057059"/>
            <a:ext cx="516095" cy="516095"/>
            <a:chOff x="0" y="0"/>
            <a:chExt cx="812800" cy="812800"/>
          </a:xfrm>
        </p:grpSpPr>
        <p:sp>
          <p:nvSpPr>
            <p:cNvPr id="3074"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6" name="Picture 20"/>
          <p:cNvPicPr>
            <a:picLocks noChangeAspect="1"/>
          </p:cNvPicPr>
          <p:nvPr/>
        </p:nvPicPr>
        <p:blipFill>
          <a:blip r:embed="rId2"/>
          <a:srcRect/>
          <a:stretch>
            <a:fillRect/>
          </a:stretch>
        </p:blipFill>
        <p:spPr>
          <a:xfrm>
            <a:off x="1329490" y="8034277"/>
            <a:ext cx="1981524" cy="1486143"/>
          </a:xfrm>
          <a:prstGeom prst="rect">
            <a:avLst/>
          </a:prstGeom>
        </p:spPr>
      </p:pic>
      <p:pic>
        <p:nvPicPr>
          <p:cNvPr id="3077" name="Picture 21"/>
          <p:cNvPicPr>
            <a:picLocks noChangeAspect="1"/>
          </p:cNvPicPr>
          <p:nvPr/>
        </p:nvPicPr>
        <p:blipFill>
          <a:blip r:embed="rId2"/>
          <a:srcRect/>
          <a:stretch>
            <a:fillRect/>
          </a:stretch>
        </p:blipFill>
        <p:spPr>
          <a:xfrm>
            <a:off x="9591535" y="2301924"/>
            <a:ext cx="1981524" cy="1486143"/>
          </a:xfrm>
          <a:prstGeom prst="rect">
            <a:avLst/>
          </a:prstGeom>
        </p:spPr>
      </p:pic>
      <p:pic>
        <p:nvPicPr>
          <p:cNvPr id="3079" name="Picture 22"/>
          <p:cNvPicPr>
            <a:picLocks noChangeAspect="1"/>
          </p:cNvPicPr>
          <p:nvPr/>
        </p:nvPicPr>
        <p:blipFill>
          <a:blip r:embed="rId2"/>
          <a:srcRect/>
          <a:stretch>
            <a:fillRect/>
          </a:stretch>
        </p:blipFill>
        <p:spPr>
          <a:xfrm>
            <a:off x="9521118" y="4128167"/>
            <a:ext cx="1981524" cy="1486143"/>
          </a:xfrm>
          <a:prstGeom prst="rect">
            <a:avLst/>
          </a:prstGeom>
        </p:spPr>
      </p:pic>
      <p:sp>
        <p:nvSpPr>
          <p:cNvPr id="3080" name="TextBox 26"/>
          <p:cNvSpPr txBox="1"/>
          <p:nvPr/>
        </p:nvSpPr>
        <p:spPr>
          <a:xfrm>
            <a:off x="11417763" y="4307525"/>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Reginol Node Positive</a:t>
            </a:r>
            <a:endParaRPr lang="en-US" sz="2800" b="1" u="none" dirty="0">
              <a:solidFill>
                <a:srgbClr val="000000"/>
              </a:solidFill>
              <a:latin typeface="Lato" panose="020F0502020204030203"/>
            </a:endParaRPr>
          </a:p>
        </p:txBody>
      </p:sp>
      <p:sp>
        <p:nvSpPr>
          <p:cNvPr id="3081" name="TextBox 28"/>
          <p:cNvSpPr txBox="1"/>
          <p:nvPr/>
        </p:nvSpPr>
        <p:spPr>
          <a:xfrm>
            <a:off x="11463102" y="2523614"/>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panose="020F0502020204030203"/>
              </a:rPr>
              <a:t>Regional Node Examined</a:t>
            </a:r>
            <a:endParaRPr lang="en-US" sz="2800" b="1" u="none" dirty="0">
              <a:solidFill>
                <a:srgbClr val="000000"/>
              </a:solidFill>
              <a:latin typeface="Lato" panose="020F0502020204030203"/>
            </a:endParaRPr>
          </a:p>
        </p:txBody>
      </p:sp>
      <p:sp>
        <p:nvSpPr>
          <p:cNvPr id="3082" name="TextBox 29"/>
          <p:cNvSpPr txBox="1"/>
          <p:nvPr/>
        </p:nvSpPr>
        <p:spPr>
          <a:xfrm>
            <a:off x="11442353" y="612365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Survival Months</a:t>
            </a:r>
            <a:endParaRPr lang="en-US" sz="2800" b="1" u="none" dirty="0">
              <a:solidFill>
                <a:srgbClr val="000000"/>
              </a:solidFill>
              <a:latin typeface="Lato" panose="020F0502020204030203"/>
            </a:endParaRPr>
          </a:p>
        </p:txBody>
      </p:sp>
      <p:sp>
        <p:nvSpPr>
          <p:cNvPr id="3083" name="TextBox 3082"/>
          <p:cNvSpPr txBox="1"/>
          <p:nvPr/>
        </p:nvSpPr>
        <p:spPr>
          <a:xfrm>
            <a:off x="11402817" y="2980994"/>
            <a:ext cx="396452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Kiểm tra hạch vùng tùy thuộc vào giai đoạn và vị trí khối u.</a:t>
            </a:r>
            <a:endParaRPr lang="en-US" dirty="0"/>
          </a:p>
        </p:txBody>
      </p:sp>
      <p:sp>
        <p:nvSpPr>
          <p:cNvPr id="3085" name="TextBox 3084"/>
          <p:cNvSpPr txBox="1"/>
          <p:nvPr/>
        </p:nvSpPr>
        <p:spPr>
          <a:xfrm>
            <a:off x="11341479" y="6636581"/>
            <a:ext cx="3203064" cy="369332"/>
          </a:xfrm>
          <a:prstGeom prst="rect">
            <a:avLst/>
          </a:prstGeom>
          <a:noFill/>
        </p:spPr>
        <p:txBody>
          <a:bodyPr wrap="square">
            <a:spAutoFit/>
          </a:bodyPr>
          <a:lstStyle/>
          <a:p>
            <a:r>
              <a:rPr lang="en-US">
                <a:solidFill>
                  <a:srgbClr val="000000"/>
                </a:solidFill>
                <a:latin typeface="Arial" panose="020B0604020202020204" pitchFamily="34" charset="0"/>
              </a:rPr>
              <a:t>Tháng sinh tồn.</a:t>
            </a:r>
            <a:endParaRPr lang="en-US" dirty="0"/>
          </a:p>
        </p:txBody>
      </p:sp>
      <p:grpSp>
        <p:nvGrpSpPr>
          <p:cNvPr id="3086" name="Group 8"/>
          <p:cNvGrpSpPr/>
          <p:nvPr/>
        </p:nvGrpSpPr>
        <p:grpSpPr>
          <a:xfrm>
            <a:off x="1669747" y="2200437"/>
            <a:ext cx="1301010" cy="1301010"/>
            <a:chOff x="0" y="0"/>
            <a:chExt cx="812800" cy="812800"/>
          </a:xfrm>
        </p:grpSpPr>
        <p:sp>
          <p:nvSpPr>
            <p:cNvPr id="3087"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088"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9.</a:t>
              </a:r>
            </a:p>
          </p:txBody>
        </p:sp>
      </p:grpSp>
      <p:grpSp>
        <p:nvGrpSpPr>
          <p:cNvPr id="3089" name="Group 17"/>
          <p:cNvGrpSpPr/>
          <p:nvPr/>
        </p:nvGrpSpPr>
        <p:grpSpPr>
          <a:xfrm>
            <a:off x="2557625" y="2194990"/>
            <a:ext cx="516095" cy="516095"/>
            <a:chOff x="0" y="0"/>
            <a:chExt cx="812800" cy="812800"/>
          </a:xfrm>
        </p:grpSpPr>
        <p:sp>
          <p:nvSpPr>
            <p:cNvPr id="3090"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91"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092" name="TextBox 29"/>
          <p:cNvSpPr txBox="1"/>
          <p:nvPr/>
        </p:nvSpPr>
        <p:spPr>
          <a:xfrm>
            <a:off x="3185121" y="224129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A Stage</a:t>
            </a:r>
            <a:endParaRPr lang="en-US" sz="2800" b="1" u="none" dirty="0">
              <a:solidFill>
                <a:srgbClr val="000000"/>
              </a:solidFill>
              <a:latin typeface="Lato" panose="020F0502020204030203"/>
            </a:endParaRPr>
          </a:p>
        </p:txBody>
      </p:sp>
      <p:sp>
        <p:nvSpPr>
          <p:cNvPr id="3093" name="TextBox 3092"/>
          <p:cNvSpPr txBox="1"/>
          <p:nvPr/>
        </p:nvSpPr>
        <p:spPr>
          <a:xfrm>
            <a:off x="3052911" y="2668581"/>
            <a:ext cx="3203064" cy="923330"/>
          </a:xfrm>
          <a:prstGeom prst="rect">
            <a:avLst/>
          </a:prstGeom>
          <a:noFill/>
        </p:spPr>
        <p:txBody>
          <a:bodyPr wrap="square">
            <a:spAutoFit/>
          </a:bodyPr>
          <a:lstStyle/>
          <a:p>
            <a:r>
              <a:rPr lang="en-US">
                <a:solidFill>
                  <a:srgbClr val="000000"/>
                </a:solidFill>
                <a:latin typeface="Arial" panose="020B0604020202020204" pitchFamily="34" charset="0"/>
              </a:rPr>
              <a:t>Trạng thái hoạt động khối u (đã lan rộng hoặc đã lan đến các bộ phận của cơ thể ở xa.</a:t>
            </a:r>
            <a:endParaRPr lang="en-US" dirty="0"/>
          </a:p>
        </p:txBody>
      </p:sp>
      <p:pic>
        <p:nvPicPr>
          <p:cNvPr id="3111" name="Picture 20"/>
          <p:cNvPicPr>
            <a:picLocks noChangeAspect="1"/>
          </p:cNvPicPr>
          <p:nvPr/>
        </p:nvPicPr>
        <p:blipFill>
          <a:blip r:embed="rId2"/>
          <a:srcRect/>
          <a:stretch>
            <a:fillRect/>
          </a:stretch>
        </p:blipFill>
        <p:spPr>
          <a:xfrm>
            <a:off x="9582243" y="5981949"/>
            <a:ext cx="1981524" cy="1486143"/>
          </a:xfrm>
          <a:prstGeom prst="rect">
            <a:avLst/>
          </a:prstGeom>
        </p:spPr>
      </p:pic>
      <p:pic>
        <p:nvPicPr>
          <p:cNvPr id="3112" name="Picture 22"/>
          <p:cNvPicPr>
            <a:picLocks noChangeAspect="1"/>
          </p:cNvPicPr>
          <p:nvPr/>
        </p:nvPicPr>
        <p:blipFill>
          <a:blip r:embed="rId2"/>
          <a:srcRect/>
          <a:stretch>
            <a:fillRect/>
          </a:stretch>
        </p:blipFill>
        <p:spPr>
          <a:xfrm>
            <a:off x="9591535" y="7915602"/>
            <a:ext cx="1981524" cy="1486143"/>
          </a:xfrm>
          <a:prstGeom prst="rect">
            <a:avLst/>
          </a:prstGeom>
        </p:spPr>
      </p:pic>
      <p:pic>
        <p:nvPicPr>
          <p:cNvPr id="20" name="Picture 20"/>
          <p:cNvPicPr>
            <a:picLocks noChangeAspect="1"/>
          </p:cNvPicPr>
          <p:nvPr/>
        </p:nvPicPr>
        <p:blipFill>
          <a:blip r:embed="rId2"/>
          <a:srcRect/>
          <a:stretch>
            <a:fillRect/>
          </a:stretch>
        </p:blipFill>
        <p:spPr>
          <a:xfrm>
            <a:off x="1566863" y="2052852"/>
            <a:ext cx="1981524" cy="14861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381000" y="-266701"/>
            <a:ext cx="19286702" cy="108352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8088697" y="229912"/>
            <a:ext cx="9621592" cy="96215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8897921" y="782642"/>
            <a:ext cx="2021926" cy="202192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0360039" y="860457"/>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42913" y="2272733"/>
            <a:ext cx="8374473" cy="5963171"/>
          </a:xfrm>
          <a:prstGeom prst="rect">
            <a:avLst/>
          </a:prstGeom>
        </p:spPr>
        <p:txBody>
          <a:bodyPr wrap="square" lIns="0" tIns="0" rIns="0" bIns="0" rtlCol="0" anchor="t">
            <a:spAutoFit/>
          </a:bodyPr>
          <a:lstStyle/>
          <a:p>
            <a:pPr marL="0" lvl="0" indent="0" algn="l">
              <a:lnSpc>
                <a:spcPts val="9265"/>
              </a:lnSpc>
              <a:spcBef>
                <a:spcPct val="0"/>
              </a:spcBef>
            </a:pPr>
            <a:r>
              <a:rPr lang="en-US" sz="7990" b="1" u="none">
                <a:solidFill>
                  <a:schemeClr val="accent1">
                    <a:lumMod val="50000"/>
                  </a:schemeClr>
                </a:solidFill>
                <a:latin typeface="Arial" panose="020B0604020202020204" pitchFamily="34" charset="0"/>
                <a:cs typeface="Arial" panose="020B0604020202020204" pitchFamily="34" charset="0"/>
              </a:rPr>
              <a:t>1.2. </a:t>
            </a:r>
          </a:p>
          <a:p>
            <a:pPr lvl="0">
              <a:lnSpc>
                <a:spcPts val="9265"/>
              </a:lnSpc>
              <a:spcBef>
                <a:spcPct val="0"/>
              </a:spcBef>
            </a:pPr>
            <a:r>
              <a:rPr lang="en-US" sz="7990" b="1">
                <a:solidFill>
                  <a:schemeClr val="accent1">
                    <a:lumMod val="50000"/>
                  </a:schemeClr>
                </a:solidFill>
                <a:latin typeface="Arial" panose="020B0604020202020204" pitchFamily="34" charset="0"/>
                <a:cs typeface="Arial" panose="020B0604020202020204" pitchFamily="34" charset="0"/>
              </a:rPr>
              <a:t>BREAST CANCER WISCONSIN (Diagnostic)</a:t>
            </a:r>
            <a:endParaRPr lang="en-US" sz="7990" b="1" u="none">
              <a:solidFill>
                <a:schemeClr val="accent1">
                  <a:lumMod val="50000"/>
                </a:schemeClr>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2"/>
          <a:srcRect/>
          <a:stretch>
            <a:fillRect/>
          </a:stretch>
        </p:blipFill>
        <p:spPr>
          <a:xfrm rot="17346409">
            <a:off x="13313723" y="840477"/>
            <a:ext cx="2745651" cy="2830568"/>
          </a:xfrm>
          <a:prstGeom prst="rect">
            <a:avLst/>
          </a:prstGeom>
        </p:spPr>
      </p:pic>
      <p:sp>
        <p:nvSpPr>
          <p:cNvPr id="4" name="TextBox 3"/>
          <p:cNvSpPr txBox="1"/>
          <p:nvPr/>
        </p:nvSpPr>
        <p:spPr>
          <a:xfrm>
            <a:off x="0" y="9486900"/>
            <a:ext cx="7848600" cy="369332"/>
          </a:xfrm>
          <a:prstGeom prst="rect">
            <a:avLst/>
          </a:prstGeom>
          <a:noFill/>
        </p:spPr>
        <p:txBody>
          <a:bodyPr wrap="square" rtlCol="0">
            <a:spAutoFit/>
          </a:bodyPr>
          <a:lstStyle/>
          <a:p>
            <a:r>
              <a:rPr lang="en-US"/>
              <a:t>Nguồn: </a:t>
            </a:r>
            <a:r>
              <a:rPr lang="en-US">
                <a:hlinkClick r:id="rId3"/>
              </a:rPr>
              <a:t>https://www.kaggle.com/datasets/uciml/breast-cancer-wisconsin-data</a:t>
            </a:r>
            <a:r>
              <a:rPr lang="en-US"/>
              <a:t> </a:t>
            </a:r>
          </a:p>
        </p:txBody>
      </p:sp>
      <p:pic>
        <p:nvPicPr>
          <p:cNvPr id="8" name="Picture 7"/>
          <p:cNvPicPr>
            <a:picLocks noChangeAspect="1"/>
          </p:cNvPicPr>
          <p:nvPr/>
        </p:nvPicPr>
        <p:blipFill>
          <a:blip r:embed="rId4"/>
          <a:stretch>
            <a:fillRect/>
          </a:stretch>
        </p:blipFill>
        <p:spPr>
          <a:xfrm>
            <a:off x="8712256" y="2857050"/>
            <a:ext cx="8374473" cy="48621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593" y="2641492"/>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5" name="Group 5"/>
          <p:cNvGrpSpPr/>
          <p:nvPr/>
        </p:nvGrpSpPr>
        <p:grpSpPr>
          <a:xfrm>
            <a:off x="452593" y="4755183"/>
            <a:ext cx="692243" cy="692243"/>
            <a:chOff x="0" y="0"/>
            <a:chExt cx="812800" cy="812800"/>
          </a:xfrm>
          <a:solidFill>
            <a:schemeClr val="tx2">
              <a:lumMod val="40000"/>
              <a:lumOff val="60000"/>
            </a:schemeClr>
          </a:solidFill>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8"/>
          <p:cNvGrpSpPr/>
          <p:nvPr/>
        </p:nvGrpSpPr>
        <p:grpSpPr>
          <a:xfrm>
            <a:off x="452593" y="7067736"/>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11" name="Group 11"/>
          <p:cNvGrpSpPr/>
          <p:nvPr/>
        </p:nvGrpSpPr>
        <p:grpSpPr>
          <a:xfrm>
            <a:off x="1144836" y="2641492"/>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1144836" y="4755183"/>
            <a:ext cx="266573" cy="692243"/>
            <a:chOff x="0" y="0"/>
            <a:chExt cx="312998" cy="812800"/>
          </a:xfrm>
        </p:grpSpPr>
        <p:sp>
          <p:nvSpPr>
            <p:cNvPr id="15" name="Freeform 15"/>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44836" y="7067736"/>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258001" y="7931928"/>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52834" y="8556169"/>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82174" y="1005149"/>
            <a:ext cx="13010026" cy="743793"/>
          </a:xfrm>
          <a:prstGeom prst="rect">
            <a:avLst/>
          </a:prstGeom>
        </p:spPr>
        <p:txBody>
          <a:bodyPr wrap="square"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1.2. Breast cancer Wisconsin (diagnostic)</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4" name="Picture 23"/>
          <p:cNvPicPr>
            <a:picLocks noChangeAspect="1"/>
          </p:cNvPicPr>
          <p:nvPr/>
        </p:nvPicPr>
        <p:blipFill>
          <a:blip r:embed="rId3"/>
          <a:stretch>
            <a:fillRect/>
          </a:stretch>
        </p:blipFill>
        <p:spPr>
          <a:xfrm>
            <a:off x="8712256" y="2857050"/>
            <a:ext cx="8374473" cy="4862107"/>
          </a:xfrm>
          <a:prstGeom prst="rect">
            <a:avLst/>
          </a:prstGeom>
          <a:ln>
            <a:noFill/>
          </a:ln>
          <a:effectLst>
            <a:outerShdw blurRad="190500" algn="tl" rotWithShape="0">
              <a:srgbClr val="000000">
                <a:alpha val="70000"/>
              </a:srgbClr>
            </a:outerShdw>
          </a:effectLst>
        </p:spPr>
      </p:pic>
      <p:sp>
        <p:nvSpPr>
          <p:cNvPr id="29" name="TextBox 29"/>
          <p:cNvSpPr txBox="1"/>
          <p:nvPr/>
        </p:nvSpPr>
        <p:spPr>
          <a:xfrm>
            <a:off x="1641070" y="2024336"/>
            <a:ext cx="6754641" cy="2154436"/>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Đặc trưng được tính từ một hình ảnh số hóa của một lấy tế bào nhỏ (FNA) của một khối u vú. Chúng mô tả các đặc điểm của những nhân tế bào hiện diện trong hình ảnh.</a:t>
            </a:r>
            <a:endParaRPr lang="en-US" sz="2800" u="none">
              <a:solidFill>
                <a:srgbClr val="000000"/>
              </a:solidFill>
              <a:latin typeface="Arial" panose="020B0604020202020204" pitchFamily="34" charset="0"/>
              <a:cs typeface="Arial" panose="020B0604020202020204" pitchFamily="34" charset="0"/>
            </a:endParaRPr>
          </a:p>
        </p:txBody>
      </p:sp>
      <p:sp>
        <p:nvSpPr>
          <p:cNvPr id="33" name="TextBox 29"/>
          <p:cNvSpPr txBox="1"/>
          <p:nvPr/>
        </p:nvSpPr>
        <p:spPr>
          <a:xfrm>
            <a:off x="1673154" y="4355697"/>
            <a:ext cx="6754641" cy="2585323"/>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Không gian ba chiều được mô tả trong bài báo: [K. P. Bennett và O. L. Mangasarian: "Robust Linear Programming Discrimination of Two Linearly Inseparable Sets", Optimization Methods and Software 1, 1992, 23-34].</a:t>
            </a:r>
            <a:endParaRPr lang="en-US" sz="2800" u="none">
              <a:solidFill>
                <a:srgbClr val="000000"/>
              </a:solidFill>
              <a:latin typeface="Arial" panose="020B0604020202020204" pitchFamily="34" charset="0"/>
              <a:cs typeface="Arial" panose="020B0604020202020204" pitchFamily="34" charset="0"/>
            </a:endParaRPr>
          </a:p>
        </p:txBody>
      </p:sp>
      <p:sp>
        <p:nvSpPr>
          <p:cNvPr id="34" name="TextBox 30"/>
          <p:cNvSpPr txBox="1"/>
          <p:nvPr/>
        </p:nvSpPr>
        <p:spPr>
          <a:xfrm>
            <a:off x="1665583" y="7355928"/>
            <a:ext cx="6095646" cy="333168"/>
          </a:xfrm>
          <a:prstGeom prst="rect">
            <a:avLst/>
          </a:prstGeom>
        </p:spPr>
        <p:txBody>
          <a:bodyPr lIns="0" tIns="0" rIns="0" bIns="0" rtlCol="0" anchor="t">
            <a:spAutoFit/>
          </a:bodyPr>
          <a:lstStyle/>
          <a:p>
            <a:pPr marL="0" lvl="0" indent="0" algn="l">
              <a:lnSpc>
                <a:spcPts val="2520"/>
              </a:lnSpc>
              <a:spcBef>
                <a:spcPct val="0"/>
              </a:spcBef>
            </a:pPr>
            <a:r>
              <a:rPr lang="en-US" sz="2800" u="none">
                <a:solidFill>
                  <a:srgbClr val="000000"/>
                </a:solidFill>
                <a:latin typeface="Arial" panose="020B0604020202020204" pitchFamily="34" charset="0"/>
                <a:cs typeface="Arial" panose="020B0604020202020204" pitchFamily="34" charset="0"/>
              </a:rPr>
              <a:t>570 dòng x 32 cột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inVertical)">
                                      <p:cBhvr>
                                        <p:cTn id="33" dur="500"/>
                                        <p:tgtEl>
                                          <p:spTgt spid="3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1176" y="2227540"/>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a:t>
              </a:r>
            </a:p>
          </p:txBody>
        </p:sp>
      </p:grpSp>
      <p:grpSp>
        <p:nvGrpSpPr>
          <p:cNvPr id="5" name="Group 5"/>
          <p:cNvGrpSpPr/>
          <p:nvPr/>
        </p:nvGrpSpPr>
        <p:grpSpPr>
          <a:xfrm>
            <a:off x="1851176" y="402674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2.</a:t>
              </a:r>
            </a:p>
          </p:txBody>
        </p:sp>
      </p:grpSp>
      <p:grpSp>
        <p:nvGrpSpPr>
          <p:cNvPr id="8" name="Group 8"/>
          <p:cNvGrpSpPr/>
          <p:nvPr/>
        </p:nvGrpSpPr>
        <p:grpSpPr>
          <a:xfrm>
            <a:off x="1876743" y="588897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3.</a:t>
              </a:r>
            </a:p>
          </p:txBody>
        </p:sp>
      </p:grpSp>
      <p:grpSp>
        <p:nvGrpSpPr>
          <p:cNvPr id="11" name="Group 11"/>
          <p:cNvGrpSpPr/>
          <p:nvPr/>
        </p:nvGrpSpPr>
        <p:grpSpPr>
          <a:xfrm>
            <a:off x="2778276" y="2229915"/>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770734" y="4029121"/>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796302" y="589135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0" name="Picture 20"/>
          <p:cNvPicPr>
            <a:picLocks noChangeAspect="1"/>
          </p:cNvPicPr>
          <p:nvPr/>
        </p:nvPicPr>
        <p:blipFill>
          <a:blip r:embed="rId3"/>
          <a:srcRect/>
          <a:stretch>
            <a:fillRect/>
          </a:stretch>
        </p:blipFill>
        <p:spPr>
          <a:xfrm>
            <a:off x="1440412" y="4014789"/>
            <a:ext cx="1981524" cy="1486143"/>
          </a:xfrm>
          <a:prstGeom prst="rect">
            <a:avLst/>
          </a:prstGeom>
        </p:spPr>
      </p:pic>
      <p:pic>
        <p:nvPicPr>
          <p:cNvPr id="21" name="Picture 21"/>
          <p:cNvPicPr>
            <a:picLocks noChangeAspect="1"/>
          </p:cNvPicPr>
          <p:nvPr/>
        </p:nvPicPr>
        <p:blipFill>
          <a:blip r:embed="rId3"/>
          <a:srcRect/>
          <a:stretch>
            <a:fillRect/>
          </a:stretch>
        </p:blipFill>
        <p:spPr>
          <a:xfrm>
            <a:off x="1465193" y="2082033"/>
            <a:ext cx="1981524" cy="1486143"/>
          </a:xfrm>
          <a:prstGeom prst="rect">
            <a:avLst/>
          </a:prstGeom>
        </p:spPr>
      </p:pic>
      <p:pic>
        <p:nvPicPr>
          <p:cNvPr id="22" name="Picture 22"/>
          <p:cNvPicPr>
            <a:picLocks noChangeAspect="1"/>
          </p:cNvPicPr>
          <p:nvPr/>
        </p:nvPicPr>
        <p:blipFill>
          <a:blip r:embed="rId3"/>
          <a:srcRect/>
          <a:stretch>
            <a:fillRect/>
          </a:stretch>
        </p:blipFill>
        <p:spPr>
          <a:xfrm>
            <a:off x="1536486" y="5836255"/>
            <a:ext cx="1981524" cy="1486143"/>
          </a:xfrm>
          <a:prstGeom prst="rect">
            <a:avLst/>
          </a:prstGeom>
        </p:spPr>
      </p:pic>
      <p:sp>
        <p:nvSpPr>
          <p:cNvPr id="26" name="TextBox 26"/>
          <p:cNvSpPr txBox="1"/>
          <p:nvPr/>
        </p:nvSpPr>
        <p:spPr>
          <a:xfrm>
            <a:off x="3459502" y="4183170"/>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Diagnosis</a:t>
            </a:r>
            <a:endParaRPr lang="en-US" sz="2800" b="1" u="none" dirty="0">
              <a:solidFill>
                <a:srgbClr val="000000"/>
              </a:solidFill>
              <a:latin typeface="Lato" panose="020F0502020204030203"/>
            </a:endParaRPr>
          </a:p>
        </p:txBody>
      </p:sp>
      <p:sp>
        <p:nvSpPr>
          <p:cNvPr id="28" name="TextBox 28"/>
          <p:cNvSpPr txBox="1"/>
          <p:nvPr/>
        </p:nvSpPr>
        <p:spPr>
          <a:xfrm>
            <a:off x="3459006" y="235065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panose="020F0502020204030203"/>
              </a:rPr>
              <a:t>ID Number</a:t>
            </a:r>
            <a:endParaRPr lang="en-US" sz="2800" b="1" u="none" dirty="0">
              <a:solidFill>
                <a:srgbClr val="000000"/>
              </a:solidFill>
              <a:latin typeface="Lato" panose="020F0502020204030203"/>
            </a:endParaRPr>
          </a:p>
        </p:txBody>
      </p:sp>
      <p:sp>
        <p:nvSpPr>
          <p:cNvPr id="29" name="TextBox 29"/>
          <p:cNvSpPr txBox="1"/>
          <p:nvPr/>
        </p:nvSpPr>
        <p:spPr>
          <a:xfrm>
            <a:off x="3423571" y="585528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panose="020F0502020204030203"/>
              </a:rPr>
              <a:t>r</a:t>
            </a:r>
            <a:r>
              <a:rPr lang="en-US" sz="2800" b="1" u="none">
                <a:solidFill>
                  <a:srgbClr val="000000"/>
                </a:solidFill>
                <a:latin typeface="Lato" panose="020F0502020204030203"/>
              </a:rPr>
              <a:t>adius</a:t>
            </a:r>
            <a:endParaRPr lang="en-US" sz="2800" b="1" u="none" dirty="0">
              <a:solidFill>
                <a:srgbClr val="000000"/>
              </a:solidFill>
              <a:latin typeface="Lato" panose="020F0502020204030203"/>
            </a:endParaRPr>
          </a:p>
        </p:txBody>
      </p:sp>
      <p:sp>
        <p:nvSpPr>
          <p:cNvPr id="31" name="TextBox 30"/>
          <p:cNvSpPr txBox="1"/>
          <p:nvPr/>
        </p:nvSpPr>
        <p:spPr>
          <a:xfrm>
            <a:off x="3402109" y="4670831"/>
            <a:ext cx="3989291"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Khối u lành tính hoặc ác tính.</a:t>
            </a:r>
            <a:endParaRPr lang="en-US" dirty="0"/>
          </a:p>
        </p:txBody>
      </p:sp>
      <p:sp>
        <p:nvSpPr>
          <p:cNvPr id="33" name="TextBox 32"/>
          <p:cNvSpPr txBox="1"/>
          <p:nvPr/>
        </p:nvSpPr>
        <p:spPr>
          <a:xfrm>
            <a:off x="3360482" y="6341670"/>
            <a:ext cx="3203064" cy="369332"/>
          </a:xfrm>
          <a:prstGeom prst="rect">
            <a:avLst/>
          </a:prstGeom>
          <a:noFill/>
        </p:spPr>
        <p:txBody>
          <a:bodyPr wrap="square">
            <a:spAutoFit/>
          </a:bodyPr>
          <a:lstStyle/>
          <a:p>
            <a:r>
              <a:rPr lang="en-US">
                <a:solidFill>
                  <a:srgbClr val="000000"/>
                </a:solidFill>
                <a:latin typeface="Arial" panose="020B0604020202020204" pitchFamily="34" charset="0"/>
              </a:rPr>
              <a:t>Bán kính.</a:t>
            </a:r>
            <a:endParaRPr lang="en-US" dirty="0"/>
          </a:p>
        </p:txBody>
      </p:sp>
      <p:sp>
        <p:nvSpPr>
          <p:cNvPr id="27" name="TextBox 28"/>
          <p:cNvSpPr txBox="1"/>
          <p:nvPr/>
        </p:nvSpPr>
        <p:spPr>
          <a:xfrm>
            <a:off x="782174" y="1005149"/>
            <a:ext cx="13695826" cy="743793"/>
          </a:xfrm>
          <a:prstGeom prst="rect">
            <a:avLst/>
          </a:prstGeom>
        </p:spPr>
        <p:txBody>
          <a:bodyPr wrap="square"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1.2. Breast cancer Wisconsin (diagnostic)</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p:cNvGrpSpPr/>
          <p:nvPr/>
        </p:nvGrpSpPr>
        <p:grpSpPr>
          <a:xfrm>
            <a:off x="6882950" y="2215178"/>
            <a:ext cx="1301010" cy="1301010"/>
            <a:chOff x="0" y="0"/>
            <a:chExt cx="812800" cy="812800"/>
          </a:xfrm>
        </p:grpSpPr>
        <p:sp>
          <p:nvSpPr>
            <p:cNvPr id="43"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5.</a:t>
              </a:r>
            </a:p>
          </p:txBody>
        </p:sp>
      </p:grpSp>
      <p:grpSp>
        <p:nvGrpSpPr>
          <p:cNvPr id="45" name="Group 17"/>
          <p:cNvGrpSpPr/>
          <p:nvPr/>
        </p:nvGrpSpPr>
        <p:grpSpPr>
          <a:xfrm>
            <a:off x="7802509" y="2217553"/>
            <a:ext cx="516095" cy="516095"/>
            <a:chOff x="0" y="0"/>
            <a:chExt cx="812800" cy="812800"/>
          </a:xfrm>
        </p:grpSpPr>
        <p:sp>
          <p:nvSpPr>
            <p:cNvPr id="46"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p:cNvSpPr txBox="1"/>
          <p:nvPr/>
        </p:nvSpPr>
        <p:spPr>
          <a:xfrm>
            <a:off x="8424027" y="2315273"/>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panose="020F0502020204030203"/>
              </a:rPr>
              <a:t>p</a:t>
            </a:r>
            <a:r>
              <a:rPr lang="en-US" sz="2800" b="1" u="none">
                <a:solidFill>
                  <a:srgbClr val="000000"/>
                </a:solidFill>
                <a:latin typeface="Lato" panose="020F0502020204030203"/>
              </a:rPr>
              <a:t>erimeter</a:t>
            </a:r>
            <a:endParaRPr lang="en-US" sz="2800" b="1" u="none" dirty="0">
              <a:solidFill>
                <a:srgbClr val="000000"/>
              </a:solidFill>
              <a:latin typeface="Lato" panose="020F0502020204030203"/>
            </a:endParaRPr>
          </a:p>
        </p:txBody>
      </p:sp>
      <p:sp>
        <p:nvSpPr>
          <p:cNvPr id="49" name="TextBox 48"/>
          <p:cNvSpPr txBox="1"/>
          <p:nvPr/>
        </p:nvSpPr>
        <p:spPr>
          <a:xfrm>
            <a:off x="8346409" y="2797075"/>
            <a:ext cx="3203064" cy="369332"/>
          </a:xfrm>
          <a:prstGeom prst="rect">
            <a:avLst/>
          </a:prstGeom>
          <a:noFill/>
        </p:spPr>
        <p:txBody>
          <a:bodyPr wrap="square">
            <a:spAutoFit/>
          </a:bodyPr>
          <a:lstStyle/>
          <a:p>
            <a:r>
              <a:rPr lang="en-US">
                <a:solidFill>
                  <a:srgbClr val="000000"/>
                </a:solidFill>
                <a:latin typeface="Arial" panose="020B0604020202020204" pitchFamily="34" charset="0"/>
              </a:rPr>
              <a:t>Chu vi.</a:t>
            </a:r>
            <a:endParaRPr lang="en-US" dirty="0"/>
          </a:p>
        </p:txBody>
      </p:sp>
      <p:grpSp>
        <p:nvGrpSpPr>
          <p:cNvPr id="50" name="Group 2"/>
          <p:cNvGrpSpPr/>
          <p:nvPr/>
        </p:nvGrpSpPr>
        <p:grpSpPr>
          <a:xfrm>
            <a:off x="6931692" y="5769392"/>
            <a:ext cx="1301010" cy="1301010"/>
            <a:chOff x="0" y="0"/>
            <a:chExt cx="812800" cy="812800"/>
          </a:xfrm>
        </p:grpSpPr>
        <p:sp>
          <p:nvSpPr>
            <p:cNvPr id="51"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7.</a:t>
              </a:r>
            </a:p>
          </p:txBody>
        </p:sp>
      </p:grpSp>
      <p:grpSp>
        <p:nvGrpSpPr>
          <p:cNvPr id="53" name="Group 5"/>
          <p:cNvGrpSpPr/>
          <p:nvPr/>
        </p:nvGrpSpPr>
        <p:grpSpPr>
          <a:xfrm>
            <a:off x="6913081" y="7904891"/>
            <a:ext cx="1301010" cy="1316257"/>
            <a:chOff x="0" y="-9525"/>
            <a:chExt cx="812800" cy="822325"/>
          </a:xfrm>
        </p:grpSpPr>
        <p:sp>
          <p:nvSpPr>
            <p:cNvPr id="54"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8.</a:t>
              </a:r>
            </a:p>
          </p:txBody>
        </p:sp>
      </p:grpSp>
      <p:grpSp>
        <p:nvGrpSpPr>
          <p:cNvPr id="56" name="Group 8"/>
          <p:cNvGrpSpPr/>
          <p:nvPr/>
        </p:nvGrpSpPr>
        <p:grpSpPr>
          <a:xfrm>
            <a:off x="12305506" y="4196824"/>
            <a:ext cx="1301010" cy="1301010"/>
            <a:chOff x="0" y="0"/>
            <a:chExt cx="812800" cy="812800"/>
          </a:xfrm>
        </p:grpSpPr>
        <p:sp>
          <p:nvSpPr>
            <p:cNvPr id="57"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10.</a:t>
              </a:r>
            </a:p>
          </p:txBody>
        </p:sp>
      </p:grpSp>
      <p:grpSp>
        <p:nvGrpSpPr>
          <p:cNvPr id="59" name="Group 11"/>
          <p:cNvGrpSpPr/>
          <p:nvPr/>
        </p:nvGrpSpPr>
        <p:grpSpPr>
          <a:xfrm>
            <a:off x="7858792" y="5771767"/>
            <a:ext cx="516095" cy="516095"/>
            <a:chOff x="0" y="0"/>
            <a:chExt cx="812800" cy="812800"/>
          </a:xfrm>
        </p:grpSpPr>
        <p:sp>
          <p:nvSpPr>
            <p:cNvPr id="60"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p:cNvGrpSpPr/>
          <p:nvPr/>
        </p:nvGrpSpPr>
        <p:grpSpPr>
          <a:xfrm>
            <a:off x="7832639" y="7922512"/>
            <a:ext cx="516095" cy="516095"/>
            <a:chOff x="0" y="0"/>
            <a:chExt cx="812800" cy="812800"/>
          </a:xfrm>
        </p:grpSpPr>
        <p:sp>
          <p:nvSpPr>
            <p:cNvPr id="63"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p:cNvGrpSpPr/>
          <p:nvPr/>
        </p:nvGrpSpPr>
        <p:grpSpPr>
          <a:xfrm>
            <a:off x="13225065" y="4199199"/>
            <a:ext cx="516095" cy="516095"/>
            <a:chOff x="0" y="0"/>
            <a:chExt cx="812800" cy="812800"/>
          </a:xfrm>
        </p:grpSpPr>
        <p:sp>
          <p:nvSpPr>
            <p:cNvPr id="3074"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7" name="Picture 21"/>
          <p:cNvPicPr>
            <a:picLocks noChangeAspect="1"/>
          </p:cNvPicPr>
          <p:nvPr/>
        </p:nvPicPr>
        <p:blipFill>
          <a:blip r:embed="rId3"/>
          <a:srcRect/>
          <a:stretch>
            <a:fillRect/>
          </a:stretch>
        </p:blipFill>
        <p:spPr>
          <a:xfrm>
            <a:off x="6603194" y="7847130"/>
            <a:ext cx="1981524" cy="1486143"/>
          </a:xfrm>
          <a:prstGeom prst="rect">
            <a:avLst/>
          </a:prstGeom>
        </p:spPr>
      </p:pic>
      <p:pic>
        <p:nvPicPr>
          <p:cNvPr id="3079" name="Picture 22"/>
          <p:cNvPicPr>
            <a:picLocks noChangeAspect="1"/>
          </p:cNvPicPr>
          <p:nvPr/>
        </p:nvPicPr>
        <p:blipFill>
          <a:blip r:embed="rId3"/>
          <a:srcRect/>
          <a:stretch>
            <a:fillRect/>
          </a:stretch>
        </p:blipFill>
        <p:spPr>
          <a:xfrm>
            <a:off x="6519882" y="5754146"/>
            <a:ext cx="1981524" cy="1486143"/>
          </a:xfrm>
          <a:prstGeom prst="rect">
            <a:avLst/>
          </a:prstGeom>
        </p:spPr>
      </p:pic>
      <p:sp>
        <p:nvSpPr>
          <p:cNvPr id="3080" name="TextBox 26"/>
          <p:cNvSpPr txBox="1"/>
          <p:nvPr/>
        </p:nvSpPr>
        <p:spPr>
          <a:xfrm>
            <a:off x="8432560" y="7992381"/>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compactness</a:t>
            </a:r>
            <a:endParaRPr lang="en-US" sz="2800" b="1" u="none" dirty="0">
              <a:solidFill>
                <a:srgbClr val="000000"/>
              </a:solidFill>
              <a:latin typeface="Lato" panose="020F0502020204030203"/>
            </a:endParaRPr>
          </a:p>
        </p:txBody>
      </p:sp>
      <p:sp>
        <p:nvSpPr>
          <p:cNvPr id="3081" name="TextBox 28"/>
          <p:cNvSpPr txBox="1"/>
          <p:nvPr/>
        </p:nvSpPr>
        <p:spPr>
          <a:xfrm>
            <a:off x="8483001" y="583632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panose="020F0502020204030203"/>
              </a:rPr>
              <a:t>smoothness</a:t>
            </a:r>
            <a:endParaRPr lang="en-US" sz="2800" b="1" u="none" dirty="0">
              <a:solidFill>
                <a:srgbClr val="000000"/>
              </a:solidFill>
              <a:latin typeface="Lato" panose="020F0502020204030203"/>
            </a:endParaRPr>
          </a:p>
        </p:txBody>
      </p:sp>
      <p:sp>
        <p:nvSpPr>
          <p:cNvPr id="3082" name="TextBox 29"/>
          <p:cNvSpPr txBox="1"/>
          <p:nvPr/>
        </p:nvSpPr>
        <p:spPr>
          <a:xfrm>
            <a:off x="13789544" y="426579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concave points</a:t>
            </a:r>
            <a:endParaRPr lang="en-US" sz="2800" b="1" u="none" dirty="0">
              <a:solidFill>
                <a:srgbClr val="000000"/>
              </a:solidFill>
              <a:latin typeface="Lato" panose="020F0502020204030203"/>
            </a:endParaRPr>
          </a:p>
        </p:txBody>
      </p:sp>
      <p:sp>
        <p:nvSpPr>
          <p:cNvPr id="3083" name="TextBox 3082"/>
          <p:cNvSpPr txBox="1"/>
          <p:nvPr/>
        </p:nvSpPr>
        <p:spPr>
          <a:xfrm>
            <a:off x="8367345" y="6290255"/>
            <a:ext cx="313634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độ mịn (thay đổi cục bộ về độ dài bán kính).</a:t>
            </a:r>
            <a:endParaRPr lang="en-US" dirty="0"/>
          </a:p>
        </p:txBody>
      </p:sp>
      <p:sp>
        <p:nvSpPr>
          <p:cNvPr id="3084" name="TextBox 3083"/>
          <p:cNvSpPr txBox="1"/>
          <p:nvPr/>
        </p:nvSpPr>
        <p:spPr>
          <a:xfrm>
            <a:off x="8324393" y="8464588"/>
            <a:ext cx="2784485" cy="923330"/>
          </a:xfrm>
          <a:prstGeom prst="rect">
            <a:avLst/>
          </a:prstGeom>
          <a:noFill/>
        </p:spPr>
        <p:txBody>
          <a:bodyPr wrap="square">
            <a:spAutoFit/>
          </a:bodyPr>
          <a:lstStyle/>
          <a:p>
            <a:r>
              <a:rPr lang="da-DK" sz="1800" b="0" i="0" u="none" strike="noStrike">
                <a:solidFill>
                  <a:srgbClr val="000000"/>
                </a:solidFill>
                <a:effectLst/>
                <a:latin typeface="Arial" panose="020B0604020202020204" pitchFamily="34" charset="0"/>
              </a:rPr>
              <a:t>(perimeter^2 / area - 1.0) - nhỏ gọn (chu vi ^ 2 / diện tích - 1.0)</a:t>
            </a:r>
            <a:endParaRPr lang="en-US" dirty="0"/>
          </a:p>
        </p:txBody>
      </p:sp>
      <p:sp>
        <p:nvSpPr>
          <p:cNvPr id="3085" name="TextBox 3084"/>
          <p:cNvSpPr txBox="1"/>
          <p:nvPr/>
        </p:nvSpPr>
        <p:spPr>
          <a:xfrm>
            <a:off x="13688669" y="4778721"/>
            <a:ext cx="3400939" cy="646331"/>
          </a:xfrm>
          <a:prstGeom prst="rect">
            <a:avLst/>
          </a:prstGeom>
          <a:noFill/>
        </p:spPr>
        <p:txBody>
          <a:bodyPr wrap="square">
            <a:spAutoFit/>
          </a:bodyPr>
          <a:lstStyle/>
          <a:p>
            <a:r>
              <a:rPr lang="vi-VN">
                <a:solidFill>
                  <a:srgbClr val="000000"/>
                </a:solidFill>
                <a:latin typeface="Arial" panose="020B0604020202020204" pitchFamily="34" charset="0"/>
              </a:rPr>
              <a:t>điểm lõm (số phần lõm của đường viền)</a:t>
            </a:r>
            <a:r>
              <a:rPr lang="en-US">
                <a:solidFill>
                  <a:srgbClr val="000000"/>
                </a:solidFill>
                <a:latin typeface="Arial" panose="020B0604020202020204" pitchFamily="34" charset="0"/>
              </a:rPr>
              <a:t>.</a:t>
            </a:r>
            <a:endParaRPr lang="en-US" dirty="0"/>
          </a:p>
        </p:txBody>
      </p:sp>
      <p:grpSp>
        <p:nvGrpSpPr>
          <p:cNvPr id="3129" name="Group 8"/>
          <p:cNvGrpSpPr/>
          <p:nvPr/>
        </p:nvGrpSpPr>
        <p:grpSpPr>
          <a:xfrm>
            <a:off x="1851176" y="8015793"/>
            <a:ext cx="1301010" cy="1301010"/>
            <a:chOff x="0" y="0"/>
            <a:chExt cx="812800" cy="812800"/>
          </a:xfrm>
        </p:grpSpPr>
        <p:sp>
          <p:nvSpPr>
            <p:cNvPr id="3130"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31"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4.</a:t>
              </a:r>
            </a:p>
          </p:txBody>
        </p:sp>
      </p:grpSp>
      <p:grpSp>
        <p:nvGrpSpPr>
          <p:cNvPr id="3132" name="Group 17"/>
          <p:cNvGrpSpPr/>
          <p:nvPr/>
        </p:nvGrpSpPr>
        <p:grpSpPr>
          <a:xfrm>
            <a:off x="2770735" y="8018168"/>
            <a:ext cx="516095" cy="516095"/>
            <a:chOff x="0" y="0"/>
            <a:chExt cx="812800" cy="812800"/>
          </a:xfrm>
        </p:grpSpPr>
        <p:sp>
          <p:nvSpPr>
            <p:cNvPr id="3133"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34"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135" name="TextBox 29"/>
          <p:cNvSpPr txBox="1"/>
          <p:nvPr/>
        </p:nvSpPr>
        <p:spPr>
          <a:xfrm>
            <a:off x="3398004" y="798210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texture </a:t>
            </a:r>
            <a:endParaRPr lang="en-US" sz="2800" b="1" u="none" dirty="0">
              <a:solidFill>
                <a:srgbClr val="000000"/>
              </a:solidFill>
              <a:latin typeface="Lato" panose="020F0502020204030203"/>
            </a:endParaRPr>
          </a:p>
        </p:txBody>
      </p:sp>
      <p:sp>
        <p:nvSpPr>
          <p:cNvPr id="3136" name="TextBox 3135"/>
          <p:cNvSpPr txBox="1"/>
          <p:nvPr/>
        </p:nvSpPr>
        <p:spPr>
          <a:xfrm>
            <a:off x="3334915" y="8468487"/>
            <a:ext cx="3203064" cy="646331"/>
          </a:xfrm>
          <a:prstGeom prst="rect">
            <a:avLst/>
          </a:prstGeom>
          <a:noFill/>
        </p:spPr>
        <p:txBody>
          <a:bodyPr wrap="square">
            <a:spAutoFit/>
          </a:bodyPr>
          <a:lstStyle/>
          <a:p>
            <a:r>
              <a:rPr lang="en-US">
                <a:solidFill>
                  <a:srgbClr val="000000"/>
                </a:solidFill>
                <a:latin typeface="Arial" panose="020B0604020202020204" pitchFamily="34" charset="0"/>
              </a:rPr>
              <a:t>Kết cấu (độ lệch chuẩn của các giá trị thang độ xám)</a:t>
            </a:r>
            <a:endParaRPr lang="en-US" dirty="0"/>
          </a:p>
        </p:txBody>
      </p:sp>
      <p:pic>
        <p:nvPicPr>
          <p:cNvPr id="3145" name="Picture 22"/>
          <p:cNvPicPr>
            <a:picLocks noChangeAspect="1"/>
          </p:cNvPicPr>
          <p:nvPr/>
        </p:nvPicPr>
        <p:blipFill>
          <a:blip r:embed="rId3"/>
          <a:srcRect/>
          <a:stretch>
            <a:fillRect/>
          </a:stretch>
        </p:blipFill>
        <p:spPr>
          <a:xfrm>
            <a:off x="1485374" y="7807284"/>
            <a:ext cx="1981524" cy="1486143"/>
          </a:xfrm>
          <a:prstGeom prst="rect">
            <a:avLst/>
          </a:prstGeom>
        </p:spPr>
      </p:pic>
      <p:pic>
        <p:nvPicPr>
          <p:cNvPr id="3146" name="Picture 22"/>
          <p:cNvPicPr>
            <a:picLocks noChangeAspect="1"/>
          </p:cNvPicPr>
          <p:nvPr/>
        </p:nvPicPr>
        <p:blipFill>
          <a:blip r:embed="rId3"/>
          <a:srcRect/>
          <a:stretch>
            <a:fillRect/>
          </a:stretch>
        </p:blipFill>
        <p:spPr>
          <a:xfrm>
            <a:off x="6418311" y="2082922"/>
            <a:ext cx="1981524" cy="1486143"/>
          </a:xfrm>
          <a:prstGeom prst="rect">
            <a:avLst/>
          </a:prstGeom>
        </p:spPr>
      </p:pic>
      <p:grpSp>
        <p:nvGrpSpPr>
          <p:cNvPr id="23" name="Group 2"/>
          <p:cNvGrpSpPr/>
          <p:nvPr/>
        </p:nvGrpSpPr>
        <p:grpSpPr>
          <a:xfrm>
            <a:off x="12280904" y="6071800"/>
            <a:ext cx="1301010" cy="1301010"/>
            <a:chOff x="0" y="0"/>
            <a:chExt cx="812800" cy="812800"/>
          </a:xfrm>
        </p:grpSpPr>
        <p:sp>
          <p:nvSpPr>
            <p:cNvPr id="24"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0"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11.</a:t>
              </a:r>
            </a:p>
          </p:txBody>
        </p:sp>
      </p:grpSp>
      <p:grpSp>
        <p:nvGrpSpPr>
          <p:cNvPr id="32" name="Group 5"/>
          <p:cNvGrpSpPr/>
          <p:nvPr/>
        </p:nvGrpSpPr>
        <p:grpSpPr>
          <a:xfrm>
            <a:off x="12293322" y="7919013"/>
            <a:ext cx="1301010" cy="1316257"/>
            <a:chOff x="0" y="-9525"/>
            <a:chExt cx="812800" cy="822325"/>
          </a:xfrm>
        </p:grpSpPr>
        <p:sp>
          <p:nvSpPr>
            <p:cNvPr id="34"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5"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12.</a:t>
              </a:r>
            </a:p>
          </p:txBody>
        </p:sp>
      </p:grpSp>
      <p:grpSp>
        <p:nvGrpSpPr>
          <p:cNvPr id="36" name="Group 11"/>
          <p:cNvGrpSpPr/>
          <p:nvPr/>
        </p:nvGrpSpPr>
        <p:grpSpPr>
          <a:xfrm>
            <a:off x="13078237" y="6139211"/>
            <a:ext cx="516095" cy="516095"/>
            <a:chOff x="0" y="0"/>
            <a:chExt cx="812800" cy="812800"/>
          </a:xfrm>
        </p:grpSpPr>
        <p:sp>
          <p:nvSpPr>
            <p:cNvPr id="37"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8"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9" name="Group 14"/>
          <p:cNvGrpSpPr/>
          <p:nvPr/>
        </p:nvGrpSpPr>
        <p:grpSpPr>
          <a:xfrm>
            <a:off x="13070695" y="7938417"/>
            <a:ext cx="516095" cy="516095"/>
            <a:chOff x="0" y="0"/>
            <a:chExt cx="812800" cy="812800"/>
          </a:xfrm>
        </p:grpSpPr>
        <p:sp>
          <p:nvSpPr>
            <p:cNvPr id="40"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1"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137" name="Picture 21"/>
          <p:cNvPicPr>
            <a:picLocks noChangeAspect="1"/>
          </p:cNvPicPr>
          <p:nvPr/>
        </p:nvPicPr>
        <p:blipFill>
          <a:blip r:embed="rId3"/>
          <a:srcRect/>
          <a:stretch>
            <a:fillRect/>
          </a:stretch>
        </p:blipFill>
        <p:spPr>
          <a:xfrm>
            <a:off x="12013702" y="4162427"/>
            <a:ext cx="1981524" cy="1486143"/>
          </a:xfrm>
          <a:prstGeom prst="rect">
            <a:avLst/>
          </a:prstGeom>
        </p:spPr>
      </p:pic>
      <p:pic>
        <p:nvPicPr>
          <p:cNvPr id="3138" name="Picture 22"/>
          <p:cNvPicPr>
            <a:picLocks noChangeAspect="1"/>
          </p:cNvPicPr>
          <p:nvPr/>
        </p:nvPicPr>
        <p:blipFill>
          <a:blip r:embed="rId3"/>
          <a:srcRect/>
          <a:stretch>
            <a:fillRect/>
          </a:stretch>
        </p:blipFill>
        <p:spPr>
          <a:xfrm>
            <a:off x="11929065" y="6041232"/>
            <a:ext cx="1981524" cy="1486143"/>
          </a:xfrm>
          <a:prstGeom prst="rect">
            <a:avLst/>
          </a:prstGeom>
        </p:spPr>
      </p:pic>
      <p:sp>
        <p:nvSpPr>
          <p:cNvPr id="3139" name="TextBox 26"/>
          <p:cNvSpPr txBox="1"/>
          <p:nvPr/>
        </p:nvSpPr>
        <p:spPr>
          <a:xfrm>
            <a:off x="13670616" y="8008286"/>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fractal dimension</a:t>
            </a:r>
            <a:endParaRPr lang="en-US" sz="2800" b="1" u="none" dirty="0">
              <a:solidFill>
                <a:srgbClr val="000000"/>
              </a:solidFill>
              <a:latin typeface="Lato" panose="020F0502020204030203"/>
            </a:endParaRPr>
          </a:p>
        </p:txBody>
      </p:sp>
      <p:sp>
        <p:nvSpPr>
          <p:cNvPr id="3140" name="TextBox 3139"/>
          <p:cNvSpPr txBox="1"/>
          <p:nvPr/>
        </p:nvSpPr>
        <p:spPr>
          <a:xfrm>
            <a:off x="13789544" y="6655306"/>
            <a:ext cx="3136347"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sự đối xứng. </a:t>
            </a:r>
            <a:endParaRPr lang="en-US" dirty="0"/>
          </a:p>
        </p:txBody>
      </p:sp>
      <p:sp>
        <p:nvSpPr>
          <p:cNvPr id="3141" name="TextBox 3140"/>
          <p:cNvSpPr txBox="1"/>
          <p:nvPr/>
        </p:nvSpPr>
        <p:spPr>
          <a:xfrm>
            <a:off x="13562449" y="8480493"/>
            <a:ext cx="2784485" cy="646331"/>
          </a:xfrm>
          <a:prstGeom prst="rect">
            <a:avLst/>
          </a:prstGeom>
          <a:noFill/>
        </p:spPr>
        <p:txBody>
          <a:bodyPr wrap="square">
            <a:spAutoFit/>
          </a:bodyPr>
          <a:lstStyle/>
          <a:p>
            <a:r>
              <a:rPr lang="vi-VN" sz="1800" b="0" i="0" u="none" strike="noStrike">
                <a:solidFill>
                  <a:srgbClr val="000000"/>
                </a:solidFill>
                <a:effectLst/>
                <a:latin typeface="Arial" panose="020B0604020202020204" pitchFamily="34" charset="0"/>
              </a:rPr>
              <a:t>kích thước fractal ("xấp xỉ đường bờ " - 1)</a:t>
            </a:r>
            <a:r>
              <a:rPr lang="en-US" sz="1800" b="0" i="0" u="none" strike="noStrike">
                <a:solidFill>
                  <a:srgbClr val="000000"/>
                </a:solidFill>
                <a:effectLst/>
                <a:latin typeface="Arial" panose="020B0604020202020204" pitchFamily="34" charset="0"/>
              </a:rPr>
              <a:t>.</a:t>
            </a:r>
            <a:endParaRPr lang="en-US" dirty="0"/>
          </a:p>
        </p:txBody>
      </p:sp>
      <p:sp>
        <p:nvSpPr>
          <p:cNvPr id="3192" name="TextBox 28"/>
          <p:cNvSpPr txBox="1"/>
          <p:nvPr/>
        </p:nvSpPr>
        <p:spPr>
          <a:xfrm>
            <a:off x="13837704" y="6158101"/>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panose="020F0502020204030203"/>
              </a:rPr>
              <a:t>symmetry</a:t>
            </a:r>
            <a:endParaRPr lang="en-US" sz="2800" b="1" u="none" dirty="0">
              <a:solidFill>
                <a:srgbClr val="000000"/>
              </a:solidFill>
              <a:latin typeface="Lato" panose="020F0502020204030203"/>
            </a:endParaRPr>
          </a:p>
        </p:txBody>
      </p:sp>
      <p:grpSp>
        <p:nvGrpSpPr>
          <p:cNvPr id="3193" name="Group 8"/>
          <p:cNvGrpSpPr/>
          <p:nvPr/>
        </p:nvGrpSpPr>
        <p:grpSpPr>
          <a:xfrm>
            <a:off x="12344257" y="2357890"/>
            <a:ext cx="1301010" cy="1301010"/>
            <a:chOff x="0" y="0"/>
            <a:chExt cx="812800" cy="812800"/>
          </a:xfrm>
        </p:grpSpPr>
        <p:sp>
          <p:nvSpPr>
            <p:cNvPr id="3194"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95"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9.</a:t>
              </a:r>
            </a:p>
          </p:txBody>
        </p:sp>
      </p:grpSp>
      <p:grpSp>
        <p:nvGrpSpPr>
          <p:cNvPr id="3196" name="Group 17"/>
          <p:cNvGrpSpPr/>
          <p:nvPr/>
        </p:nvGrpSpPr>
        <p:grpSpPr>
          <a:xfrm>
            <a:off x="13263816" y="2360265"/>
            <a:ext cx="516095" cy="516095"/>
            <a:chOff x="0" y="0"/>
            <a:chExt cx="812800" cy="812800"/>
          </a:xfrm>
        </p:grpSpPr>
        <p:sp>
          <p:nvSpPr>
            <p:cNvPr id="319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98"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199" name="Picture 20"/>
          <p:cNvPicPr>
            <a:picLocks noChangeAspect="1"/>
          </p:cNvPicPr>
          <p:nvPr/>
        </p:nvPicPr>
        <p:blipFill>
          <a:blip r:embed="rId3"/>
          <a:srcRect/>
          <a:stretch>
            <a:fillRect/>
          </a:stretch>
        </p:blipFill>
        <p:spPr>
          <a:xfrm>
            <a:off x="11940647" y="2257172"/>
            <a:ext cx="1981524" cy="1486143"/>
          </a:xfrm>
          <a:prstGeom prst="rect">
            <a:avLst/>
          </a:prstGeom>
        </p:spPr>
      </p:pic>
      <p:sp>
        <p:nvSpPr>
          <p:cNvPr id="3078" name="TextBox 29"/>
          <p:cNvSpPr txBox="1"/>
          <p:nvPr/>
        </p:nvSpPr>
        <p:spPr>
          <a:xfrm>
            <a:off x="13828295" y="242686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concavity</a:t>
            </a:r>
            <a:endParaRPr lang="en-US" sz="2800" b="1" u="none" dirty="0">
              <a:solidFill>
                <a:srgbClr val="000000"/>
              </a:solidFill>
              <a:latin typeface="Lato" panose="020F0502020204030203"/>
            </a:endParaRPr>
          </a:p>
        </p:txBody>
      </p:sp>
      <p:sp>
        <p:nvSpPr>
          <p:cNvPr id="3086" name="TextBox 3085"/>
          <p:cNvSpPr txBox="1"/>
          <p:nvPr/>
        </p:nvSpPr>
        <p:spPr>
          <a:xfrm>
            <a:off x="13727420" y="2939787"/>
            <a:ext cx="3400939" cy="646331"/>
          </a:xfrm>
          <a:prstGeom prst="rect">
            <a:avLst/>
          </a:prstGeom>
          <a:noFill/>
        </p:spPr>
        <p:txBody>
          <a:bodyPr wrap="square">
            <a:spAutoFit/>
          </a:bodyPr>
          <a:lstStyle/>
          <a:p>
            <a:r>
              <a:rPr lang="vi-VN">
                <a:solidFill>
                  <a:srgbClr val="000000"/>
                </a:solidFill>
                <a:latin typeface="Arial" panose="020B0604020202020204" pitchFamily="34" charset="0"/>
              </a:rPr>
              <a:t>lõm (mức độ nghiêm trọng của các phần lõm của đường viền)</a:t>
            </a:r>
            <a:r>
              <a:rPr lang="en-US">
                <a:solidFill>
                  <a:srgbClr val="000000"/>
                </a:solidFill>
                <a:latin typeface="Arial" panose="020B0604020202020204" pitchFamily="34" charset="0"/>
              </a:rPr>
              <a:t>.</a:t>
            </a:r>
            <a:endParaRPr lang="en-US" dirty="0"/>
          </a:p>
        </p:txBody>
      </p:sp>
      <p:grpSp>
        <p:nvGrpSpPr>
          <p:cNvPr id="3219" name="Group 8"/>
          <p:cNvGrpSpPr/>
          <p:nvPr/>
        </p:nvGrpSpPr>
        <p:grpSpPr>
          <a:xfrm>
            <a:off x="6939233" y="3921714"/>
            <a:ext cx="1301010" cy="1301010"/>
            <a:chOff x="0" y="0"/>
            <a:chExt cx="812800" cy="812800"/>
          </a:xfrm>
        </p:grpSpPr>
        <p:sp>
          <p:nvSpPr>
            <p:cNvPr id="3220"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221"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6.</a:t>
              </a:r>
            </a:p>
          </p:txBody>
        </p:sp>
      </p:grpSp>
      <p:grpSp>
        <p:nvGrpSpPr>
          <p:cNvPr id="3222" name="Group 17"/>
          <p:cNvGrpSpPr/>
          <p:nvPr/>
        </p:nvGrpSpPr>
        <p:grpSpPr>
          <a:xfrm>
            <a:off x="7858792" y="3924089"/>
            <a:ext cx="516095" cy="516095"/>
            <a:chOff x="0" y="0"/>
            <a:chExt cx="812800" cy="812800"/>
          </a:xfrm>
        </p:grpSpPr>
        <p:sp>
          <p:nvSpPr>
            <p:cNvPr id="3223"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224"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225" name="TextBox 29"/>
          <p:cNvSpPr txBox="1"/>
          <p:nvPr/>
        </p:nvSpPr>
        <p:spPr>
          <a:xfrm>
            <a:off x="8480310" y="4021809"/>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panose="020F0502020204030203"/>
              </a:rPr>
              <a:t>area</a:t>
            </a:r>
            <a:endParaRPr lang="en-US" sz="2800" b="1" u="none" dirty="0">
              <a:solidFill>
                <a:srgbClr val="000000"/>
              </a:solidFill>
              <a:latin typeface="Lato" panose="020F0502020204030203"/>
            </a:endParaRPr>
          </a:p>
        </p:txBody>
      </p:sp>
      <p:sp>
        <p:nvSpPr>
          <p:cNvPr id="3226" name="TextBox 3225"/>
          <p:cNvSpPr txBox="1"/>
          <p:nvPr/>
        </p:nvSpPr>
        <p:spPr>
          <a:xfrm>
            <a:off x="8402692" y="4503611"/>
            <a:ext cx="3203064" cy="369332"/>
          </a:xfrm>
          <a:prstGeom prst="rect">
            <a:avLst/>
          </a:prstGeom>
          <a:noFill/>
        </p:spPr>
        <p:txBody>
          <a:bodyPr wrap="square">
            <a:spAutoFit/>
          </a:bodyPr>
          <a:lstStyle/>
          <a:p>
            <a:r>
              <a:rPr lang="en-US">
                <a:solidFill>
                  <a:srgbClr val="000000"/>
                </a:solidFill>
                <a:latin typeface="Arial" panose="020B0604020202020204" pitchFamily="34" charset="0"/>
              </a:rPr>
              <a:t>Diện tích.</a:t>
            </a:r>
            <a:endParaRPr lang="en-US" dirty="0"/>
          </a:p>
        </p:txBody>
      </p:sp>
      <p:pic>
        <p:nvPicPr>
          <p:cNvPr id="3227" name="Picture 22"/>
          <p:cNvPicPr>
            <a:picLocks noChangeAspect="1"/>
          </p:cNvPicPr>
          <p:nvPr/>
        </p:nvPicPr>
        <p:blipFill>
          <a:blip r:embed="rId3"/>
          <a:srcRect/>
          <a:stretch>
            <a:fillRect/>
          </a:stretch>
        </p:blipFill>
        <p:spPr>
          <a:xfrm>
            <a:off x="6489428" y="3759749"/>
            <a:ext cx="1981524" cy="1486143"/>
          </a:xfrm>
          <a:prstGeom prst="rect">
            <a:avLst/>
          </a:prstGeom>
        </p:spPr>
      </p:pic>
      <p:pic>
        <p:nvPicPr>
          <p:cNvPr id="3076" name="Picture 20"/>
          <p:cNvPicPr>
            <a:picLocks noChangeAspect="1"/>
          </p:cNvPicPr>
          <p:nvPr/>
        </p:nvPicPr>
        <p:blipFill>
          <a:blip r:embed="rId3"/>
          <a:srcRect/>
          <a:stretch>
            <a:fillRect/>
          </a:stretch>
        </p:blipFill>
        <p:spPr>
          <a:xfrm>
            <a:off x="11918585" y="7807283"/>
            <a:ext cx="1981524" cy="14861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5800664" y="-683403"/>
            <a:ext cx="9194687" cy="10474227"/>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744646" y="4094467"/>
            <a:ext cx="6798708" cy="3577903"/>
          </a:xfrm>
          <a:prstGeom prst="rect">
            <a:avLst/>
          </a:prstGeom>
        </p:spPr>
        <p:txBody>
          <a:bodyPr wrap="square" lIns="0" tIns="0" rIns="0" bIns="0" rtlCol="0" anchor="t">
            <a:spAutoFit/>
          </a:bodyPr>
          <a:lstStyle/>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PHẦN 1. </a:t>
            </a:r>
          </a:p>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UNG THƯ VÚ CỦA SEER</a:t>
            </a:r>
            <a:endParaRPr lang="en-US" sz="7990"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8" name="TextBox 28"/>
          <p:cNvSpPr txBox="1"/>
          <p:nvPr/>
        </p:nvSpPr>
        <p:spPr>
          <a:xfrm>
            <a:off x="1028700" y="1028700"/>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2.1. </a:t>
            </a:r>
            <a:r>
              <a:rPr lang="en-US" sz="5000" b="1">
                <a:solidFill>
                  <a:srgbClr val="242424"/>
                </a:solidFill>
                <a:latin typeface="Arial" panose="020B0604020202020204" pitchFamily="34" charset="0"/>
                <a:cs typeface="Arial" panose="020B0604020202020204" pitchFamily="34" charset="0"/>
              </a:rPr>
              <a:t>Trích xuất và đọc dữ liệu</a:t>
            </a:r>
            <a:endParaRPr lang="en-US" sz="5000" b="1" u="none">
              <a:solidFill>
                <a:srgbClr val="242424"/>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1600200" y="2324100"/>
            <a:ext cx="15104212" cy="2438400"/>
          </a:xfrm>
          <a:prstGeom prst="rect">
            <a:avLst/>
          </a:prstGeom>
        </p:spPr>
      </p:pic>
      <p:pic>
        <p:nvPicPr>
          <p:cNvPr id="14" name="Picture 13"/>
          <p:cNvPicPr>
            <a:picLocks noChangeAspect="1"/>
          </p:cNvPicPr>
          <p:nvPr/>
        </p:nvPicPr>
        <p:blipFill>
          <a:blip r:embed="rId4"/>
          <a:stretch>
            <a:fillRect/>
          </a:stretch>
        </p:blipFill>
        <p:spPr>
          <a:xfrm>
            <a:off x="1463872" y="5143500"/>
            <a:ext cx="15640050" cy="3619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8" name="TextBox 28"/>
          <p:cNvSpPr txBox="1"/>
          <p:nvPr/>
        </p:nvSpPr>
        <p:spPr>
          <a:xfrm>
            <a:off x="1028700" y="1028700"/>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2.2. Tiền xử lý dữ liệu: </a:t>
            </a:r>
          </a:p>
        </p:txBody>
      </p:sp>
      <p:sp>
        <p:nvSpPr>
          <p:cNvPr id="3" name="TextBox 21"/>
          <p:cNvSpPr txBox="1"/>
          <p:nvPr/>
        </p:nvSpPr>
        <p:spPr>
          <a:xfrm>
            <a:off x="1828800" y="17145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Kiểm tra xem có tồn tại giá trị na không?</a:t>
            </a:r>
          </a:p>
        </p:txBody>
      </p:sp>
      <p:pic>
        <p:nvPicPr>
          <p:cNvPr id="4" name="Picture 3"/>
          <p:cNvPicPr>
            <a:picLocks noChangeAspect="1"/>
          </p:cNvPicPr>
          <p:nvPr/>
        </p:nvPicPr>
        <p:blipFill>
          <a:blip r:embed="rId3"/>
          <a:stretch>
            <a:fillRect/>
          </a:stretch>
        </p:blipFill>
        <p:spPr>
          <a:xfrm>
            <a:off x="1905000" y="2857500"/>
            <a:ext cx="10229215" cy="3348990"/>
          </a:xfrm>
          <a:prstGeom prst="rect">
            <a:avLst/>
          </a:prstGeom>
        </p:spPr>
      </p:pic>
      <p:pic>
        <p:nvPicPr>
          <p:cNvPr id="5" name="Picture 4"/>
          <p:cNvPicPr>
            <a:picLocks noChangeAspect="1"/>
          </p:cNvPicPr>
          <p:nvPr/>
        </p:nvPicPr>
        <p:blipFill>
          <a:blip r:embed="rId4"/>
          <a:stretch>
            <a:fillRect/>
          </a:stretch>
        </p:blipFill>
        <p:spPr>
          <a:xfrm>
            <a:off x="3200400" y="6819900"/>
            <a:ext cx="12320905" cy="1517015"/>
          </a:xfrm>
          <a:prstGeom prst="rect">
            <a:avLst/>
          </a:prstGeom>
          <a:ln w="12700" cmpd="sng">
            <a:solidFill>
              <a:schemeClr val="tx1"/>
            </a:solidFill>
            <a:prstDash val="solid"/>
          </a:ln>
        </p:spPr>
      </p:pic>
      <p:grpSp>
        <p:nvGrpSpPr>
          <p:cNvPr id="2" name="Group 8"/>
          <p:cNvGrpSpPr/>
          <p:nvPr/>
        </p:nvGrpSpPr>
        <p:grpSpPr>
          <a:xfrm>
            <a:off x="755557" y="2095500"/>
            <a:ext cx="692243" cy="692243"/>
            <a:chOff x="0" y="0"/>
            <a:chExt cx="812800" cy="812800"/>
          </a:xfrm>
          <a:solidFill>
            <a:schemeClr val="tx2">
              <a:lumMod val="40000"/>
              <a:lumOff val="60000"/>
            </a:schemeClr>
          </a:solidFill>
        </p:grpSpPr>
        <p:sp>
          <p:nvSpPr>
            <p:cNvPr id="6"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17"/>
          <p:cNvGrpSpPr/>
          <p:nvPr/>
        </p:nvGrpSpPr>
        <p:grpSpPr>
          <a:xfrm>
            <a:off x="1447800" y="2095500"/>
            <a:ext cx="266573" cy="692243"/>
            <a:chOff x="0" y="0"/>
            <a:chExt cx="312998" cy="812800"/>
          </a:xfrm>
        </p:grpSpPr>
        <p:sp>
          <p:nvSpPr>
            <p:cNvPr id="9"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752600" y="9525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3"/>
          <a:stretch>
            <a:fillRect/>
          </a:stretch>
        </p:blipFill>
        <p:spPr>
          <a:xfrm>
            <a:off x="1752600" y="2396490"/>
            <a:ext cx="14909165" cy="6176645"/>
          </a:xfrm>
          <a:prstGeom prst="rect">
            <a:avLst/>
          </a:prstGeom>
        </p:spPr>
      </p:pic>
      <p:grpSp>
        <p:nvGrpSpPr>
          <p:cNvPr id="4" name="Group 8"/>
          <p:cNvGrpSpPr/>
          <p:nvPr/>
        </p:nvGrpSpPr>
        <p:grpSpPr>
          <a:xfrm>
            <a:off x="609600" y="1333500"/>
            <a:ext cx="692243" cy="692243"/>
            <a:chOff x="0" y="0"/>
            <a:chExt cx="812800" cy="812800"/>
          </a:xfrm>
          <a:solidFill>
            <a:schemeClr val="tx2">
              <a:lumMod val="40000"/>
              <a:lumOff val="60000"/>
            </a:schemeClr>
          </a:solidFill>
        </p:grpSpPr>
        <p:sp>
          <p:nvSpPr>
            <p:cNvPr id="5"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7" name="Group 17"/>
          <p:cNvGrpSpPr/>
          <p:nvPr/>
        </p:nvGrpSpPr>
        <p:grpSpPr>
          <a:xfrm>
            <a:off x="1301843" y="1333500"/>
            <a:ext cx="266573" cy="692243"/>
            <a:chOff x="0" y="0"/>
            <a:chExt cx="312998" cy="812800"/>
          </a:xfrm>
        </p:grpSpPr>
        <p:sp>
          <p:nvSpPr>
            <p:cNvPr id="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68880" y="768355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561465" y="4953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4"/>
          <a:stretch>
            <a:fillRect/>
          </a:stretch>
        </p:blipFill>
        <p:spPr>
          <a:xfrm>
            <a:off x="1561465" y="1562100"/>
            <a:ext cx="14909165" cy="6176645"/>
          </a:xfrm>
          <a:prstGeom prst="rect">
            <a:avLst/>
          </a:prstGeom>
        </p:spPr>
      </p:pic>
      <p:pic>
        <p:nvPicPr>
          <p:cNvPr id="4" name="Picture 3"/>
          <p:cNvPicPr>
            <a:picLocks noChangeAspect="1"/>
          </p:cNvPicPr>
          <p:nvPr/>
        </p:nvPicPr>
        <p:blipFill>
          <a:blip r:embed="rId5"/>
          <a:stretch>
            <a:fillRect/>
          </a:stretch>
        </p:blipFill>
        <p:spPr>
          <a:xfrm>
            <a:off x="4779010" y="8115300"/>
            <a:ext cx="8583295" cy="1728470"/>
          </a:xfrm>
          <a:prstGeom prst="rect">
            <a:avLst/>
          </a:prstGeom>
          <a:ln w="12700" cmpd="sng">
            <a:solidFill>
              <a:schemeClr val="tx1"/>
            </a:solidFill>
            <a:prstDash val="solid"/>
          </a:ln>
        </p:spPr>
      </p:pic>
      <p:grpSp>
        <p:nvGrpSpPr>
          <p:cNvPr id="5" name="Group 8"/>
          <p:cNvGrpSpPr/>
          <p:nvPr/>
        </p:nvGrpSpPr>
        <p:grpSpPr>
          <a:xfrm>
            <a:off x="381000" y="861327"/>
            <a:ext cx="692243" cy="692243"/>
            <a:chOff x="0" y="0"/>
            <a:chExt cx="812800" cy="812800"/>
          </a:xfrm>
          <a:solidFill>
            <a:schemeClr val="tx2">
              <a:lumMod val="40000"/>
              <a:lumOff val="60000"/>
            </a:schemeClr>
          </a:solidFill>
        </p:grpSpPr>
        <p:sp>
          <p:nvSpPr>
            <p:cNvPr id="6"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17"/>
          <p:cNvGrpSpPr/>
          <p:nvPr/>
        </p:nvGrpSpPr>
        <p:grpSpPr>
          <a:xfrm>
            <a:off x="1073243" y="861327"/>
            <a:ext cx="266573" cy="692243"/>
            <a:chOff x="0" y="0"/>
            <a:chExt cx="312998" cy="812800"/>
          </a:xfrm>
        </p:grpSpPr>
        <p:sp>
          <p:nvSpPr>
            <p:cNvPr id="9"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524000" y="4953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5" name="Picture 4"/>
          <p:cNvPicPr>
            <a:picLocks noChangeAspect="1"/>
          </p:cNvPicPr>
          <p:nvPr/>
        </p:nvPicPr>
        <p:blipFill>
          <a:blip r:embed="rId4"/>
          <a:stretch>
            <a:fillRect/>
          </a:stretch>
        </p:blipFill>
        <p:spPr>
          <a:xfrm>
            <a:off x="2743200" y="1866900"/>
            <a:ext cx="12582525" cy="6962775"/>
          </a:xfrm>
          <a:prstGeom prst="rect">
            <a:avLst/>
          </a:prstGeom>
        </p:spPr>
      </p:pic>
      <p:grpSp>
        <p:nvGrpSpPr>
          <p:cNvPr id="2" name="Group 8"/>
          <p:cNvGrpSpPr/>
          <p:nvPr/>
        </p:nvGrpSpPr>
        <p:grpSpPr>
          <a:xfrm>
            <a:off x="381000" y="876300"/>
            <a:ext cx="692243" cy="692243"/>
            <a:chOff x="0" y="0"/>
            <a:chExt cx="812800" cy="812800"/>
          </a:xfrm>
          <a:solidFill>
            <a:schemeClr val="tx2">
              <a:lumMod val="40000"/>
              <a:lumOff val="60000"/>
            </a:schemeClr>
          </a:solidFill>
        </p:grpSpPr>
        <p:sp>
          <p:nvSpPr>
            <p:cNvPr id="4"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7" name="Group 17"/>
          <p:cNvGrpSpPr/>
          <p:nvPr/>
        </p:nvGrpSpPr>
        <p:grpSpPr>
          <a:xfrm>
            <a:off x="1073243" y="876300"/>
            <a:ext cx="266573" cy="692243"/>
            <a:chOff x="0" y="0"/>
            <a:chExt cx="312998" cy="812800"/>
          </a:xfrm>
        </p:grpSpPr>
        <p:sp>
          <p:nvSpPr>
            <p:cNvPr id="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5" name="Group 5"/>
          <p:cNvGrpSpPr/>
          <p:nvPr/>
        </p:nvGrpSpPr>
        <p:grpSpPr>
          <a:xfrm rot="-386595">
            <a:off x="-755715" y="-1265537"/>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2720103" y="-1866900"/>
            <a:ext cx="7982712" cy="8229600"/>
          </a:xfrm>
          <a:prstGeom prst="rect">
            <a:avLst/>
          </a:prstGeom>
        </p:spPr>
      </p:pic>
      <p:sp>
        <p:nvSpPr>
          <p:cNvPr id="16" name="TextBox 16"/>
          <p:cNvSpPr txBox="1"/>
          <p:nvPr/>
        </p:nvSpPr>
        <p:spPr>
          <a:xfrm>
            <a:off x="5152644" y="266700"/>
            <a:ext cx="7982712" cy="411331"/>
          </a:xfrm>
          <a:prstGeom prst="rect">
            <a:avLst/>
          </a:prstGeom>
        </p:spPr>
        <p:txBody>
          <a:bodyPr wrap="square" lIns="0" tIns="0" rIns="0" bIns="0" rtlCol="0" anchor="t">
            <a:spAutoFit/>
          </a:bodyPr>
          <a:lstStyle/>
          <a:p>
            <a:pPr algn="ctr">
              <a:lnSpc>
                <a:spcPts val="2940"/>
              </a:lnSpc>
              <a:spcBef>
                <a:spcPct val="0"/>
              </a:spcBef>
            </a:pPr>
            <a:r>
              <a:rPr lang="en-US" sz="4000" b="1"/>
              <a:t>NHÓM 10</a:t>
            </a:r>
            <a:endParaRPr lang="en-US" sz="4000" b="1" dirty="0"/>
          </a:p>
        </p:txBody>
      </p:sp>
      <p:grpSp>
        <p:nvGrpSpPr>
          <p:cNvPr id="18" name="Group 18"/>
          <p:cNvGrpSpPr/>
          <p:nvPr/>
        </p:nvGrpSpPr>
        <p:grpSpPr>
          <a:xfrm rot="-386595">
            <a:off x="39899" y="1403228"/>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1828800" y="7062855"/>
            <a:ext cx="6318942" cy="4960370"/>
          </a:xfrm>
          <a:prstGeom prst="rect">
            <a:avLst/>
          </a:prstGeom>
        </p:spPr>
      </p:pic>
      <p:graphicFrame>
        <p:nvGraphicFramePr>
          <p:cNvPr id="10" name="Table 9"/>
          <p:cNvGraphicFramePr>
            <a:graphicFrameLocks noGrp="1"/>
          </p:cNvGraphicFramePr>
          <p:nvPr/>
        </p:nvGraphicFramePr>
        <p:xfrm>
          <a:off x="234514" y="704144"/>
          <a:ext cx="17818972" cy="9347598"/>
        </p:xfrm>
        <a:graphic>
          <a:graphicData uri="http://schemas.openxmlformats.org/drawingml/2006/table">
            <a:tbl>
              <a:tblPr firstRow="1" bandRow="1">
                <a:tableStyleId>{5C22544A-7EE6-4342-B048-85BDC9FD1C3A}</a:tableStyleId>
              </a:tblPr>
              <a:tblGrid>
                <a:gridCol w="2180854">
                  <a:extLst>
                    <a:ext uri="{9D8B030D-6E8A-4147-A177-3AD203B41FA5}">
                      <a16:colId xmlns:a16="http://schemas.microsoft.com/office/drawing/2014/main" val="20000"/>
                    </a:ext>
                  </a:extLst>
                </a:gridCol>
                <a:gridCol w="2988917">
                  <a:extLst>
                    <a:ext uri="{9D8B030D-6E8A-4147-A177-3AD203B41FA5}">
                      <a16:colId xmlns:a16="http://schemas.microsoft.com/office/drawing/2014/main" val="20001"/>
                    </a:ext>
                  </a:extLst>
                </a:gridCol>
                <a:gridCol w="12649201">
                  <a:extLst>
                    <a:ext uri="{9D8B030D-6E8A-4147-A177-3AD203B41FA5}">
                      <a16:colId xmlns:a16="http://schemas.microsoft.com/office/drawing/2014/main" val="20002"/>
                    </a:ext>
                  </a:extLst>
                </a:gridCol>
              </a:tblGrid>
              <a:tr h="915834">
                <a:tc>
                  <a:txBody>
                    <a:bodyPr/>
                    <a:lstStyle/>
                    <a:p>
                      <a:pPr algn="ctr"/>
                      <a:r>
                        <a:rPr lang="en-US" sz="3200"/>
                        <a:t>MSSV</a:t>
                      </a:r>
                    </a:p>
                  </a:txBody>
                  <a:tcPr anchor="ctr"/>
                </a:tc>
                <a:tc>
                  <a:txBody>
                    <a:bodyPr/>
                    <a:lstStyle/>
                    <a:p>
                      <a:pPr algn="ctr"/>
                      <a:r>
                        <a:rPr lang="en-US" sz="3200"/>
                        <a:t>HỌ TÊN</a:t>
                      </a:r>
                    </a:p>
                  </a:txBody>
                  <a:tcPr anchor="ctr"/>
                </a:tc>
                <a:tc>
                  <a:txBody>
                    <a:bodyPr/>
                    <a:lstStyle/>
                    <a:p>
                      <a:pPr algn="ctr"/>
                      <a:r>
                        <a:rPr lang="en-US" sz="3200"/>
                        <a:t>NHIỆM VỤ</a:t>
                      </a:r>
                    </a:p>
                  </a:txBody>
                  <a:tcPr anchor="ctr"/>
                </a:tc>
                <a:extLst>
                  <a:ext uri="{0D108BD9-81ED-4DB2-BD59-A6C34878D82A}">
                    <a16:rowId xmlns:a16="http://schemas.microsoft.com/office/drawing/2014/main" val="10000"/>
                  </a:ext>
                </a:extLst>
              </a:tr>
              <a:tr h="2143242">
                <a:tc>
                  <a:txBody>
                    <a:bodyPr/>
                    <a:lstStyle/>
                    <a:p>
                      <a:pPr algn="ctr"/>
                      <a:r>
                        <a:rPr lang="en-US" sz="2800" b="1"/>
                        <a:t>21133013</a:t>
                      </a:r>
                    </a:p>
                  </a:txBody>
                  <a:tcPr anchor="ctr"/>
                </a:tc>
                <a:tc>
                  <a:txBody>
                    <a:bodyPr/>
                    <a:lstStyle/>
                    <a:p>
                      <a:pPr algn="ctr"/>
                      <a:r>
                        <a:rPr lang="en-US" sz="2800" b="1"/>
                        <a:t>Đỗ Ngọc Chí Công</a:t>
                      </a:r>
                    </a:p>
                  </a:txBody>
                  <a:tcPr anchor="ctr"/>
                </a:tc>
                <a:tc>
                  <a:txBody>
                    <a:bodyPr/>
                    <a:lstStyle/>
                    <a:p>
                      <a:r>
                        <a:rPr lang="vi-VN" sz="2000">
                          <a:latin typeface="Times New Roman" panose="02020603050405020304" pitchFamily="18" charset="0"/>
                          <a:cs typeface="Times New Roman" panose="02020603050405020304" pitchFamily="18" charset="0"/>
                        </a:rPr>
                        <a:t>- Tiền xử lý dữ liệu kiểm tra có giá trị na hay không; và chuyển chuỗi thành số cho hai tập dữ liệu.</a:t>
                      </a:r>
                    </a:p>
                    <a:p>
                      <a:r>
                        <a:rPr lang="vi-VN" sz="2000">
                          <a:latin typeface="Times New Roman" panose="02020603050405020304" pitchFamily="18" charset="0"/>
                          <a:cs typeface="Times New Roman" panose="02020603050405020304" pitchFamily="18" charset="0"/>
                        </a:rPr>
                        <a:t>- Vẽ biểu pie thể hiện tỷ trọng cho các giá trị cho các thuộc tính cho tập dữ liệu đầu tiên.</a:t>
                      </a:r>
                    </a:p>
                    <a:p>
                      <a:r>
                        <a:rPr lang="vi-VN" sz="2000">
                          <a:latin typeface="Times New Roman" panose="02020603050405020304" pitchFamily="18" charset="0"/>
                          <a:cs typeface="Times New Roman" panose="02020603050405020304" pitchFamily="18" charset="0"/>
                        </a:rPr>
                        <a:t>- Vẽ biểu đồ cột thể hiện giá trị M và B cho tập dữ liệu thứ hai, vẽ biểu đồ tương quan cho tập dữ liệu thứ hai</a:t>
                      </a:r>
                    </a:p>
                    <a:p>
                      <a:r>
                        <a:rPr lang="vi-VN" sz="2000">
                          <a:latin typeface="Times New Roman" panose="02020603050405020304" pitchFamily="18" charset="0"/>
                          <a:cs typeface="Times New Roman" panose="02020603050405020304" pitchFamily="18" charset="0"/>
                        </a:rPr>
                        <a:t>- Giải quyết bài toán: Xây dựng mô hình dự đoán khối u là lành tính hay ác tính thông qua các chỉ số được nhập vào xử dụng RandomForest</a:t>
                      </a:r>
                    </a:p>
                    <a:p>
                      <a:r>
                        <a:rPr lang="vi-VN" sz="2000">
                          <a:latin typeface="Times New Roman" panose="02020603050405020304" pitchFamily="18" charset="0"/>
                          <a:cs typeface="Times New Roman" panose="02020603050405020304" pitchFamily="18" charset="0"/>
                        </a:rPr>
                        <a:t>- Tổng hợp file R Markdown.</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14324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a:t>21133006</a:t>
                      </a:r>
                    </a:p>
                  </a:txBody>
                  <a:tcPr anchor="ctr"/>
                </a:tc>
                <a:tc>
                  <a:txBody>
                    <a:bodyPr/>
                    <a:lstStyle/>
                    <a:p>
                      <a:pPr algn="ctr"/>
                      <a:r>
                        <a:rPr lang="en-US" sz="2800" b="1"/>
                        <a:t>Phan Cao Bằng</a:t>
                      </a:r>
                    </a:p>
                  </a:txBody>
                  <a:tcPr anchor="ctr"/>
                </a:tc>
                <a:tc>
                  <a:txBody>
                    <a:bodyPr/>
                    <a:lstStyle/>
                    <a:p>
                      <a:r>
                        <a:rPr lang="en-US" sz="2000">
                          <a:latin typeface="+mj-lt"/>
                        </a:rPr>
                        <a:t>- </a:t>
                      </a:r>
                      <a:r>
                        <a:rPr lang="vi-VN" sz="2000">
                          <a:latin typeface="+mj-lt"/>
                        </a:rPr>
                        <a:t>Biều đồ phân phối của trạng thái (Survived và Died) dưới sự ảnh hưởng của biến T.Stage và Age (Stacked Bar Chart). </a:t>
                      </a:r>
                    </a:p>
                    <a:p>
                      <a:r>
                        <a:rPr lang="en-US" sz="2000">
                          <a:latin typeface="+mj-lt"/>
                        </a:rPr>
                        <a:t>- </a:t>
                      </a:r>
                      <a:r>
                        <a:rPr lang="vi-VN" sz="2000">
                          <a:latin typeface="+mj-lt"/>
                        </a:rPr>
                        <a:t>Biều đồ so sánh sự chệnh lệch của các trạng thái (Status) và thể hiện mối quan hệ giữa các biếnAge, Survival.Months, T.Stage, N.Stage, Status (Scatter Plot)</a:t>
                      </a:r>
                      <a:r>
                        <a:rPr lang="en-US" sz="2000">
                          <a:latin typeface="+mj-lt"/>
                        </a:rPr>
                        <a:t>.</a:t>
                      </a:r>
                    </a:p>
                    <a:p>
                      <a:r>
                        <a:rPr lang="vi-VN" sz="2000">
                          <a:latin typeface="+mj-lt"/>
                        </a:rPr>
                        <a:t>- Giải quyết bài toán: Tạo ra mô hình để kiểm tra các thuộc tính: Dự đoán Sống hoặc Chết của người bệnh Ung thư vú dựa vào các nhân tố như Tuổi, Chủng tộc, Tình trạng Es/Pro và một số nhân tố khác có trong tệp dữ liệu sử dụng hồi quy Logarit.</a:t>
                      </a:r>
                      <a:endParaRPr lang="en-US" sz="2000">
                        <a:latin typeface="+mj-lt"/>
                      </a:endParaRPr>
                    </a:p>
                  </a:txBody>
                  <a:tcPr/>
                </a:tc>
                <a:extLst>
                  <a:ext uri="{0D108BD9-81ED-4DB2-BD59-A6C34878D82A}">
                    <a16:rowId xmlns:a16="http://schemas.microsoft.com/office/drawing/2014/main" val="10002"/>
                  </a:ext>
                </a:extLst>
              </a:tr>
              <a:tr h="243683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a:t>21133031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a:t>Huỳnh Gia Hân</a:t>
                      </a:r>
                    </a:p>
                  </a:txBody>
                  <a:tcPr anchor="ctr"/>
                </a:tc>
                <a:tc>
                  <a:txBody>
                    <a:bodyPr/>
                    <a:lstStyle/>
                    <a:p>
                      <a:r>
                        <a:rPr lang="vi-VN" sz="2000">
                          <a:latin typeface="Times New Roman" panose="02020603050405020304" pitchFamily="18" charset="0"/>
                          <a:cs typeface="Times New Roman" panose="02020603050405020304" pitchFamily="18" charset="0"/>
                        </a:rPr>
                        <a:t>- Tìm kiếm dữ liệu.</a:t>
                      </a:r>
                    </a:p>
                    <a:p>
                      <a:r>
                        <a:rPr lang="vi-VN" sz="2000">
                          <a:latin typeface="Times New Roman" panose="02020603050405020304" pitchFamily="18" charset="0"/>
                          <a:cs typeface="Times New Roman" panose="02020603050405020304" pitchFamily="18" charset="0"/>
                        </a:rPr>
                        <a:t>- Vẽ biểu đồ thể hiện bán kính khối u, bán kinh sai số chuẩn khối u và bán kinh lớn nhất mà khối u có thể đạt được cho tập dữ liệu thứ hai (histogram). </a:t>
                      </a:r>
                    </a:p>
                    <a:p>
                      <a:r>
                        <a:rPr lang="vi-VN" sz="2000">
                          <a:latin typeface="Times New Roman" panose="02020603050405020304" pitchFamily="18" charset="0"/>
                          <a:cs typeface="Times New Roman" panose="02020603050405020304" pitchFamily="18" charset="0"/>
                        </a:rPr>
                        <a:t>- Vẽ biểu đồ thể hiện sự tương quan giữa của compactness_mean, concavity_mean, fractal_dimension_mean của tập dữ liệu thứ hai (bubble chart).</a:t>
                      </a:r>
                    </a:p>
                    <a:p>
                      <a:r>
                        <a:rPr lang="vi-VN" sz="2000">
                          <a:latin typeface="Times New Roman" panose="02020603050405020304" pitchFamily="18" charset="0"/>
                          <a:cs typeface="Times New Roman" panose="02020603050405020304" pitchFamily="18" charset="0"/>
                        </a:rPr>
                        <a:t>- Vẽ các biểu đồ cho kiểm định giả thuyết (Stacked bar</a:t>
                      </a:r>
                      <a:r>
                        <a:rPr lang="en-US" sz="2000">
                          <a:latin typeface="Times New Roman" panose="02020603050405020304" pitchFamily="18" charset="0"/>
                          <a:cs typeface="Times New Roman" panose="02020603050405020304" pitchFamily="18" charset="0"/>
                        </a:rPr>
                        <a:t> chart</a:t>
                      </a:r>
                      <a:r>
                        <a:rPr lang="vi-VN" sz="2000">
                          <a:latin typeface="Times New Roman" panose="02020603050405020304" pitchFamily="18" charset="0"/>
                          <a:cs typeface="Times New Roman" panose="02020603050405020304" pitchFamily="18" charset="0"/>
                        </a:rPr>
                        <a:t>).</a:t>
                      </a:r>
                    </a:p>
                    <a:p>
                      <a:r>
                        <a:rPr lang="vi-VN" sz="2000">
                          <a:latin typeface="Times New Roman" panose="02020603050405020304" pitchFamily="18" charset="0"/>
                          <a:cs typeface="Times New Roman" panose="02020603050405020304" pitchFamily="18" charset="0"/>
                        </a:rPr>
                        <a:t>- Làm các bài kiểm định giả thuyết.</a:t>
                      </a:r>
                    </a:p>
                    <a:p>
                      <a:r>
                        <a:rPr lang="vi-VN" sz="2000">
                          <a:latin typeface="Times New Roman" panose="02020603050405020304" pitchFamily="18" charset="0"/>
                          <a:cs typeface="Times New Roman" panose="02020603050405020304" pitchFamily="18" charset="0"/>
                        </a:rPr>
                        <a:t>- Tổng hợp file Powerpoint.</a:t>
                      </a:r>
                    </a:p>
                  </a:txBody>
                  <a:tcPr/>
                </a:tc>
                <a:extLst>
                  <a:ext uri="{0D108BD9-81ED-4DB2-BD59-A6C34878D82A}">
                    <a16:rowId xmlns:a16="http://schemas.microsoft.com/office/drawing/2014/main" val="10003"/>
                  </a:ext>
                </a:extLst>
              </a:tr>
              <a:tr h="155605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a:t>21133059</a:t>
                      </a:r>
                    </a:p>
                  </a:txBody>
                  <a:tcPr anchor="ctr"/>
                </a:tc>
                <a:tc>
                  <a:txBody>
                    <a:bodyPr/>
                    <a:lstStyle/>
                    <a:p>
                      <a:pPr algn="ctr"/>
                      <a:r>
                        <a:rPr lang="en-US" sz="2800" b="1"/>
                        <a:t>Trần Sĩ Nguyên</a:t>
                      </a:r>
                    </a:p>
                  </a:txBody>
                  <a:tcPr anchor="ctr"/>
                </a:tc>
                <a:tc>
                  <a:txBody>
                    <a:bodyPr/>
                    <a:lstStyle/>
                    <a:p>
                      <a:r>
                        <a:rPr lang="en-US" sz="2000">
                          <a:latin typeface="Times New Roman" panose="02020603050405020304" pitchFamily="18" charset="0"/>
                          <a:cs typeface="Times New Roman" panose="02020603050405020304" pitchFamily="18" charset="0"/>
                        </a:rPr>
                        <a:t>- Vẽ các biểu đồ:</a:t>
                      </a:r>
                    </a:p>
                    <a:p>
                      <a:r>
                        <a:rPr lang="en-US" sz="2000">
                          <a:latin typeface="Times New Roman" panose="02020603050405020304" pitchFamily="18" charset="0"/>
                          <a:cs typeface="Times New Roman" panose="02020603050405020304" pitchFamily="18" charset="0"/>
                        </a:rPr>
                        <a:t>   + Thống kế thời gian sống kể từ mắc bệnh theo tình trạng hôn nhân của những bênh nhân tử vong. </a:t>
                      </a:r>
                    </a:p>
                    <a:p>
                      <a:r>
                        <a:rPr lang="en-US" sz="2000">
                          <a:latin typeface="Times New Roman" panose="02020603050405020304" pitchFamily="18" charset="0"/>
                          <a:cs typeface="Times New Roman" panose="02020603050405020304" pitchFamily="18" charset="0"/>
                        </a:rPr>
                        <a:t>   + Thống kế thời gian sống kể từ mắc bệnh theo màu da của những bênh nhân tử vong.</a:t>
                      </a:r>
                    </a:p>
                    <a:p>
                      <a:r>
                        <a:rPr lang="en-US" sz="2000">
                          <a:latin typeface="Times New Roman" panose="02020603050405020304" pitchFamily="18" charset="0"/>
                          <a:cs typeface="Times New Roman" panose="02020603050405020304" pitchFamily="18" charset="0"/>
                        </a:rPr>
                        <a:t>- Giải quyết bài toán: Bài toán: Tạo mô hình để dự đoán Status(Dead or Alive) dựa trên Age, Estrogen.Status, X6th.Stage, Survival.Months sử dụng desicion tree.</a:t>
                      </a:r>
                    </a:p>
                  </a:txBody>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600200" y="2667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4"/>
          <a:stretch>
            <a:fillRect/>
          </a:stretch>
        </p:blipFill>
        <p:spPr>
          <a:xfrm>
            <a:off x="1676400" y="1562100"/>
            <a:ext cx="7543800" cy="1914525"/>
          </a:xfrm>
          <a:prstGeom prst="rect">
            <a:avLst/>
          </a:prstGeom>
        </p:spPr>
      </p:pic>
      <p:pic>
        <p:nvPicPr>
          <p:cNvPr id="4" name="Picture 3"/>
          <p:cNvPicPr>
            <a:picLocks noChangeAspect="1"/>
          </p:cNvPicPr>
          <p:nvPr/>
        </p:nvPicPr>
        <p:blipFill>
          <a:blip r:embed="rId5"/>
          <a:stretch>
            <a:fillRect/>
          </a:stretch>
        </p:blipFill>
        <p:spPr>
          <a:xfrm>
            <a:off x="4800600" y="3920490"/>
            <a:ext cx="8810625" cy="5572125"/>
          </a:xfrm>
          <a:prstGeom prst="rect">
            <a:avLst/>
          </a:prstGeom>
        </p:spPr>
      </p:pic>
      <p:grpSp>
        <p:nvGrpSpPr>
          <p:cNvPr id="5" name="Group 8"/>
          <p:cNvGrpSpPr/>
          <p:nvPr/>
        </p:nvGrpSpPr>
        <p:grpSpPr>
          <a:xfrm>
            <a:off x="488315" y="647700"/>
            <a:ext cx="692243" cy="692243"/>
            <a:chOff x="0" y="0"/>
            <a:chExt cx="812800" cy="812800"/>
          </a:xfrm>
          <a:solidFill>
            <a:schemeClr val="tx2">
              <a:lumMod val="40000"/>
              <a:lumOff val="60000"/>
            </a:schemeClr>
          </a:solidFill>
        </p:grpSpPr>
        <p:sp>
          <p:nvSpPr>
            <p:cNvPr id="6"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17"/>
          <p:cNvGrpSpPr/>
          <p:nvPr/>
        </p:nvGrpSpPr>
        <p:grpSpPr>
          <a:xfrm>
            <a:off x="1180558" y="647700"/>
            <a:ext cx="266573" cy="692243"/>
            <a:chOff x="0" y="0"/>
            <a:chExt cx="312998" cy="812800"/>
          </a:xfrm>
        </p:grpSpPr>
        <p:sp>
          <p:nvSpPr>
            <p:cNvPr id="9"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pic>
        <p:nvPicPr>
          <p:cNvPr id="6" name="Picture 5"/>
          <p:cNvPicPr>
            <a:picLocks noChangeAspect="1"/>
          </p:cNvPicPr>
          <p:nvPr/>
        </p:nvPicPr>
        <p:blipFill>
          <a:blip r:embed="rId4"/>
          <a:stretch>
            <a:fillRect/>
          </a:stretch>
        </p:blipFill>
        <p:spPr>
          <a:xfrm>
            <a:off x="914400" y="647700"/>
            <a:ext cx="11515725" cy="2247900"/>
          </a:xfrm>
          <a:prstGeom prst="rect">
            <a:avLst/>
          </a:prstGeom>
        </p:spPr>
      </p:pic>
      <p:pic>
        <p:nvPicPr>
          <p:cNvPr id="7" name="Picture 6"/>
          <p:cNvPicPr>
            <a:picLocks noChangeAspect="1"/>
          </p:cNvPicPr>
          <p:nvPr/>
        </p:nvPicPr>
        <p:blipFill>
          <a:blip r:embed="rId5"/>
          <a:stretch>
            <a:fillRect/>
          </a:stretch>
        </p:blipFill>
        <p:spPr>
          <a:xfrm>
            <a:off x="1447800" y="3543300"/>
            <a:ext cx="15363825" cy="5562600"/>
          </a:xfrm>
          <a:prstGeom prst="rect">
            <a:avLst/>
          </a:prstGeom>
          <a:ln w="12700" cmpd="sng">
            <a:solidFill>
              <a:schemeClr val="tx1"/>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p:cNvSpPr/>
          <p:nvPr/>
        </p:nvSpPr>
        <p:spPr>
          <a:xfrm>
            <a:off x="13985240" y="-353804"/>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6" name="TextBox 16"/>
          <p:cNvSpPr txBox="1"/>
          <p:nvPr/>
        </p:nvSpPr>
        <p:spPr>
          <a:xfrm>
            <a:off x="7536180" y="-703580"/>
            <a:ext cx="2398395" cy="2536825"/>
          </a:xfrm>
          <a:prstGeom prst="rect">
            <a:avLst/>
          </a:prstGeom>
        </p:spPr>
        <p:txBody>
          <a:bodyPr lIns="50800" tIns="50800" rIns="50800" bIns="50800" rtlCol="0" anchor="ctr"/>
          <a:lstStyle/>
          <a:p>
            <a:pPr algn="ctr">
              <a:lnSpc>
                <a:spcPts val="2940"/>
              </a:lnSpc>
            </a:pPr>
            <a:endParaRPr/>
          </a:p>
        </p:txBody>
      </p:sp>
      <p:sp>
        <p:nvSpPr>
          <p:cNvPr id="18" name="Freeform 18"/>
          <p:cNvSpPr/>
          <p:nvPr/>
        </p:nvSpPr>
        <p:spPr>
          <a:xfrm>
            <a:off x="16811942" y="8496300"/>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pic>
        <p:nvPicPr>
          <p:cNvPr id="20" name="Picture 20"/>
          <p:cNvPicPr>
            <a:picLocks noChangeAspect="1"/>
          </p:cNvPicPr>
          <p:nvPr/>
        </p:nvPicPr>
        <p:blipFill>
          <a:blip r:embed="rId2"/>
          <a:srcRect/>
          <a:stretch>
            <a:fillRect/>
          </a:stretch>
        </p:blipFill>
        <p:spPr>
          <a:xfrm>
            <a:off x="16081681" y="1583024"/>
            <a:ext cx="2006154" cy="1273908"/>
          </a:xfrm>
          <a:prstGeom prst="rect">
            <a:avLst/>
          </a:prstGeom>
        </p:spPr>
      </p:pic>
      <p:sp>
        <p:nvSpPr>
          <p:cNvPr id="21" name="TextBox 21"/>
          <p:cNvSpPr txBox="1"/>
          <p:nvPr/>
        </p:nvSpPr>
        <p:spPr>
          <a:xfrm>
            <a:off x="2456681" y="2885794"/>
            <a:ext cx="14249400" cy="1571905"/>
          </a:xfrm>
          <a:prstGeom prst="rect">
            <a:avLst/>
          </a:prstGeom>
        </p:spPr>
        <p:txBody>
          <a:bodyPr wrap="square" lIns="0" tIns="0" rIns="0" bIns="0" rtlCol="0" anchor="t">
            <a:sp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Tập các biểu thể hiện tỉ trọng của các thuộc tính trong tập dữ liệu Breast Cancer thu được từ bản cập nhật tháng 11 năm 2017 của Chương trình SEER của NCI </a:t>
            </a:r>
          </a:p>
        </p:txBody>
      </p:sp>
      <p:sp>
        <p:nvSpPr>
          <p:cNvPr id="23" name="TextBox 23"/>
          <p:cNvSpPr txBox="1"/>
          <p:nvPr/>
        </p:nvSpPr>
        <p:spPr>
          <a:xfrm>
            <a:off x="966355" y="2250159"/>
            <a:ext cx="5868702" cy="966470"/>
          </a:xfrm>
          <a:prstGeom prst="rect">
            <a:avLst/>
          </a:prstGeom>
        </p:spPr>
        <p:txBody>
          <a:bodyPr lIns="0" tIns="0" rIns="0" bIns="0" rtlCol="0" anchor="t">
            <a:spAutoFit/>
          </a:bodyPr>
          <a:lstStyle/>
          <a:p>
            <a:pPr marL="0" lvl="0" indent="0" algn="l">
              <a:lnSpc>
                <a:spcPts val="7540"/>
              </a:lnSpc>
              <a:spcBef>
                <a:spcPct val="0"/>
              </a:spcBef>
            </a:pPr>
            <a:r>
              <a:rPr lang="en-US" sz="6500" b="1" u="none">
                <a:solidFill>
                  <a:srgbClr val="242424"/>
                </a:solidFill>
                <a:latin typeface="Arial" panose="020B0604020202020204" pitchFamily="34" charset="0"/>
                <a:cs typeface="Arial" panose="020B0604020202020204" pitchFamily="34" charset="0"/>
              </a:rPr>
              <a:t>PIE CHART</a:t>
            </a:r>
          </a:p>
        </p:txBody>
      </p:sp>
      <p:pic>
        <p:nvPicPr>
          <p:cNvPr id="8" name="Picture 7"/>
          <p:cNvPicPr>
            <a:picLocks noChangeAspect="1"/>
          </p:cNvPicPr>
          <p:nvPr/>
        </p:nvPicPr>
        <p:blipFill>
          <a:blip r:embed="rId3"/>
          <a:stretch>
            <a:fillRect/>
          </a:stretch>
        </p:blipFill>
        <p:spPr>
          <a:xfrm>
            <a:off x="3053080" y="4762500"/>
            <a:ext cx="12182475" cy="4457700"/>
          </a:xfrm>
          <a:prstGeom prst="rect">
            <a:avLst/>
          </a:prstGeom>
        </p:spPr>
      </p:pic>
      <p:grpSp>
        <p:nvGrpSpPr>
          <p:cNvPr id="2" name="Group 8"/>
          <p:cNvGrpSpPr/>
          <p:nvPr/>
        </p:nvGrpSpPr>
        <p:grpSpPr>
          <a:xfrm>
            <a:off x="1212757" y="3594761"/>
            <a:ext cx="692243" cy="692243"/>
            <a:chOff x="0" y="0"/>
            <a:chExt cx="812800" cy="812800"/>
          </a:xfrm>
          <a:solidFill>
            <a:schemeClr val="tx2">
              <a:lumMod val="40000"/>
              <a:lumOff val="60000"/>
            </a:schemeClr>
          </a:solidFill>
        </p:grpSpPr>
        <p:sp>
          <p:nvSpPr>
            <p:cNvPr id="3"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5" name="Group 17"/>
          <p:cNvGrpSpPr/>
          <p:nvPr/>
        </p:nvGrpSpPr>
        <p:grpSpPr>
          <a:xfrm>
            <a:off x="1905000" y="3594761"/>
            <a:ext cx="266573" cy="692243"/>
            <a:chOff x="0" y="0"/>
            <a:chExt cx="312998" cy="812800"/>
          </a:xfrm>
        </p:grpSpPr>
        <p:sp>
          <p:nvSpPr>
            <p:cNvPr id="6"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9" name="TextBox 28"/>
          <p:cNvSpPr txBox="1"/>
          <p:nvPr/>
        </p:nvSpPr>
        <p:spPr>
          <a:xfrm>
            <a:off x="457200" y="1076884"/>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a:t>
            </a:r>
            <a:r>
              <a:rPr lang="en-US" sz="5000" b="1">
                <a:solidFill>
                  <a:srgbClr val="242424"/>
                </a:solidFill>
                <a:latin typeface="Arial" panose="020B0604020202020204" pitchFamily="34" charset="0"/>
                <a:cs typeface="Arial" panose="020B0604020202020204" pitchFamily="34" charset="0"/>
              </a:rPr>
              <a:t>3</a:t>
            </a:r>
            <a:r>
              <a:rPr lang="en-US" sz="5000" b="1" u="none">
                <a:solidFill>
                  <a:srgbClr val="242424"/>
                </a:solidFill>
                <a:latin typeface="Arial" panose="020B0604020202020204" pitchFamily="34" charset="0"/>
                <a:cs typeface="Arial" panose="020B0604020202020204" pitchFamily="34" charset="0"/>
              </a:rPr>
              <a:t>. Hiển thị dữ liệu lên biểu đồ: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0" y="342900"/>
            <a:ext cx="12049125" cy="4905375"/>
          </a:xfrm>
          <a:prstGeom prst="rect">
            <a:avLst/>
          </a:prstGeom>
        </p:spPr>
      </p:pic>
      <p:pic>
        <p:nvPicPr>
          <p:cNvPr id="3" name="Picture 2"/>
          <p:cNvPicPr>
            <a:picLocks noChangeAspect="1"/>
          </p:cNvPicPr>
          <p:nvPr/>
        </p:nvPicPr>
        <p:blipFill>
          <a:blip r:embed="rId3"/>
          <a:stretch>
            <a:fillRect/>
          </a:stretch>
        </p:blipFill>
        <p:spPr>
          <a:xfrm>
            <a:off x="2590800" y="5448300"/>
            <a:ext cx="13072745" cy="4411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3300" y="342900"/>
            <a:ext cx="13156565" cy="4787900"/>
          </a:xfrm>
          <a:prstGeom prst="rect">
            <a:avLst/>
          </a:prstGeom>
        </p:spPr>
      </p:pic>
      <p:pic>
        <p:nvPicPr>
          <p:cNvPr id="5" name="Picture 4"/>
          <p:cNvPicPr>
            <a:picLocks noChangeAspect="1"/>
          </p:cNvPicPr>
          <p:nvPr/>
        </p:nvPicPr>
        <p:blipFill>
          <a:blip r:embed="rId3"/>
          <a:stretch>
            <a:fillRect/>
          </a:stretch>
        </p:blipFill>
        <p:spPr>
          <a:xfrm>
            <a:off x="1981200" y="5295900"/>
            <a:ext cx="7403465" cy="4531360"/>
          </a:xfrm>
          <a:prstGeom prst="rect">
            <a:avLst/>
          </a:prstGeom>
        </p:spPr>
      </p:pic>
      <p:pic>
        <p:nvPicPr>
          <p:cNvPr id="6" name="Picture 5"/>
          <p:cNvPicPr>
            <a:picLocks noChangeAspect="1"/>
          </p:cNvPicPr>
          <p:nvPr/>
        </p:nvPicPr>
        <p:blipFill>
          <a:blip r:embed="rId4"/>
          <a:stretch>
            <a:fillRect/>
          </a:stretch>
        </p:blipFill>
        <p:spPr>
          <a:xfrm>
            <a:off x="9384665" y="5372100"/>
            <a:ext cx="6062980" cy="4400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p:cNvSpPr txBox="1"/>
          <p:nvPr/>
        </p:nvSpPr>
        <p:spPr>
          <a:xfrm>
            <a:off x="966355" y="2250159"/>
            <a:ext cx="5868702" cy="961802"/>
          </a:xfrm>
          <a:prstGeom prst="rect">
            <a:avLst/>
          </a:prstGeom>
        </p:spPr>
        <p:txBody>
          <a:bodyPr lIns="0" tIns="0" rIns="0" bIns="0" rtlCol="0" anchor="t">
            <a:spAutoFit/>
          </a:bodyPr>
          <a:lstStyle/>
          <a:p>
            <a:pPr marL="0" lvl="0" indent="0" algn="l">
              <a:lnSpc>
                <a:spcPts val="7540"/>
              </a:lnSpc>
              <a:spcBef>
                <a:spcPct val="0"/>
              </a:spcBef>
            </a:pPr>
            <a:r>
              <a:rPr lang="en-US" sz="6500" b="1" u="none" dirty="0">
                <a:solidFill>
                  <a:srgbClr val="242424"/>
                </a:solidFill>
                <a:latin typeface="Arial" panose="020B0604020202020204" pitchFamily="34" charset="0"/>
                <a:cs typeface="Arial" panose="020B0604020202020204" pitchFamily="34" charset="0"/>
              </a:rPr>
              <a:t>BOX PLOT</a:t>
            </a:r>
          </a:p>
        </p:txBody>
      </p:sp>
      <p:sp>
        <p:nvSpPr>
          <p:cNvPr id="3" name="TextBox 28"/>
          <p:cNvSpPr txBox="1"/>
          <p:nvPr/>
        </p:nvSpPr>
        <p:spPr>
          <a:xfrm>
            <a:off x="457200" y="1076884"/>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dirty="0">
                <a:solidFill>
                  <a:srgbClr val="242424"/>
                </a:solidFill>
                <a:latin typeface="Arial" panose="020B0604020202020204" pitchFamily="34" charset="0"/>
                <a:cs typeface="Arial" panose="020B0604020202020204" pitchFamily="34" charset="0"/>
              </a:rPr>
              <a:t>2.</a:t>
            </a:r>
            <a:r>
              <a:rPr lang="en-US" sz="5000" b="1" dirty="0">
                <a:solidFill>
                  <a:srgbClr val="242424"/>
                </a:solidFill>
                <a:latin typeface="Arial" panose="020B0604020202020204" pitchFamily="34" charset="0"/>
                <a:cs typeface="Arial" panose="020B0604020202020204" pitchFamily="34" charset="0"/>
              </a:rPr>
              <a:t>3</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Hiển</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thị</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dữ</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liệu</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lên</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biểu</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đồ</a:t>
            </a:r>
            <a:r>
              <a:rPr lang="en-US" sz="5000" b="1" u="none" dirty="0">
                <a:solidFill>
                  <a:srgbClr val="242424"/>
                </a:solidFill>
                <a:latin typeface="Arial" panose="020B0604020202020204" pitchFamily="34" charset="0"/>
                <a:cs typeface="Arial" panose="020B0604020202020204" pitchFamily="34" charset="0"/>
              </a:rPr>
              <a:t>: </a:t>
            </a:r>
          </a:p>
        </p:txBody>
      </p:sp>
      <p:sp>
        <p:nvSpPr>
          <p:cNvPr id="4" name="Freeform 15"/>
          <p:cNvSpPr/>
          <p:nvPr/>
        </p:nvSpPr>
        <p:spPr>
          <a:xfrm>
            <a:off x="13985240" y="-353804"/>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 name="Freeform 18"/>
          <p:cNvSpPr/>
          <p:nvPr/>
        </p:nvSpPr>
        <p:spPr>
          <a:xfrm>
            <a:off x="16811942" y="8496300"/>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pic>
        <p:nvPicPr>
          <p:cNvPr id="6" name="Picture 20"/>
          <p:cNvPicPr>
            <a:picLocks noChangeAspect="1"/>
          </p:cNvPicPr>
          <p:nvPr/>
        </p:nvPicPr>
        <p:blipFill>
          <a:blip r:embed="rId2"/>
          <a:srcRect/>
          <a:stretch>
            <a:fillRect/>
          </a:stretch>
        </p:blipFill>
        <p:spPr>
          <a:xfrm>
            <a:off x="16081681" y="1583024"/>
            <a:ext cx="2006154" cy="1273908"/>
          </a:xfrm>
          <a:prstGeom prst="rect">
            <a:avLst/>
          </a:prstGeom>
        </p:spPr>
      </p:pic>
      <p:pic>
        <p:nvPicPr>
          <p:cNvPr id="7" name="Picture 6"/>
          <p:cNvPicPr>
            <a:picLocks noChangeAspect="1"/>
          </p:cNvPicPr>
          <p:nvPr/>
        </p:nvPicPr>
        <p:blipFill>
          <a:blip r:embed="rId3"/>
          <a:stretch>
            <a:fillRect/>
          </a:stretch>
        </p:blipFill>
        <p:spPr>
          <a:xfrm>
            <a:off x="228600" y="3596807"/>
            <a:ext cx="8596553" cy="5254522"/>
          </a:xfrm>
          <a:prstGeom prst="rect">
            <a:avLst/>
          </a:prstGeom>
        </p:spPr>
      </p:pic>
      <p:pic>
        <p:nvPicPr>
          <p:cNvPr id="8" name="Picture 7"/>
          <p:cNvPicPr>
            <a:picLocks noChangeAspect="1"/>
          </p:cNvPicPr>
          <p:nvPr/>
        </p:nvPicPr>
        <p:blipFill>
          <a:blip r:embed="rId4"/>
          <a:stretch>
            <a:fillRect/>
          </a:stretch>
        </p:blipFill>
        <p:spPr>
          <a:xfrm>
            <a:off x="8843522" y="3596807"/>
            <a:ext cx="9022080" cy="55299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895238" y="545555"/>
            <a:ext cx="11315924" cy="743793"/>
          </a:xfrm>
          <a:prstGeom prst="rect">
            <a:avLst/>
          </a:prstGeom>
        </p:spPr>
        <p:txBody>
          <a:bodyPr wrap="square" lIns="0" tIns="0" rIns="0" bIns="0" rtlCol="0" anchor="t">
            <a:spAutoFit/>
          </a:bodyPr>
          <a:lstStyle/>
          <a:p>
            <a:pPr lvl="0">
              <a:lnSpc>
                <a:spcPts val="5800"/>
              </a:lnSpc>
              <a:spcBef>
                <a:spcPct val="0"/>
              </a:spcBef>
            </a:pPr>
            <a:r>
              <a:rPr lang="en-US" sz="5000" b="1" dirty="0">
                <a:solidFill>
                  <a:srgbClr val="242424"/>
                </a:solidFill>
                <a:latin typeface="Arial" panose="020B0604020202020204" pitchFamily="34" charset="0"/>
                <a:cs typeface="Arial" panose="020B0604020202020204" pitchFamily="34" charset="0"/>
              </a:rPr>
              <a:t>2.3. </a:t>
            </a:r>
            <a:r>
              <a:rPr lang="en-US" sz="5000" b="1" dirty="0" err="1">
                <a:solidFill>
                  <a:srgbClr val="242424"/>
                </a:solidFill>
                <a:latin typeface="Arial" panose="020B0604020202020204" pitchFamily="34" charset="0"/>
                <a:cs typeface="Arial" panose="020B0604020202020204" pitchFamily="34" charset="0"/>
              </a:rPr>
              <a:t>Hiển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thị</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dữ</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liệu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lên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biểu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đồ</a:t>
            </a:r>
            <a:r>
              <a:rPr lang="en-US" sz="5000" b="1" dirty="0">
                <a:solidFill>
                  <a:srgbClr val="242424"/>
                </a:solidFill>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3"/>
          <a:stretch>
            <a:fillRect/>
          </a:stretch>
        </p:blipFill>
        <p:spPr>
          <a:xfrm>
            <a:off x="381000" y="3619500"/>
            <a:ext cx="9211833" cy="5721701"/>
          </a:xfrm>
          <a:prstGeom prst="rect">
            <a:avLst/>
          </a:prstGeom>
        </p:spPr>
      </p:pic>
      <p:pic>
        <p:nvPicPr>
          <p:cNvPr id="6" name="Picture 5"/>
          <p:cNvPicPr>
            <a:picLocks noChangeAspect="1"/>
          </p:cNvPicPr>
          <p:nvPr/>
        </p:nvPicPr>
        <p:blipFill>
          <a:blip r:embed="rId4"/>
          <a:stretch>
            <a:fillRect/>
          </a:stretch>
        </p:blipFill>
        <p:spPr>
          <a:xfrm>
            <a:off x="8686800" y="3751471"/>
            <a:ext cx="8839200" cy="5516880"/>
          </a:xfrm>
          <a:prstGeom prst="rect">
            <a:avLst/>
          </a:prstGeom>
        </p:spPr>
      </p:pic>
      <p:sp>
        <p:nvSpPr>
          <p:cNvPr id="5" name="TextBox 23"/>
          <p:cNvSpPr txBox="1"/>
          <p:nvPr/>
        </p:nvSpPr>
        <p:spPr>
          <a:xfrm>
            <a:off x="990600" y="1783339"/>
            <a:ext cx="8406245" cy="961802"/>
          </a:xfrm>
          <a:prstGeom prst="rect">
            <a:avLst/>
          </a:prstGeom>
        </p:spPr>
        <p:txBody>
          <a:bodyPr wrap="square" lIns="0" tIns="0" rIns="0" bIns="0" rtlCol="0" anchor="t">
            <a:spAutoFit/>
          </a:bodyPr>
          <a:lstStyle/>
          <a:p>
            <a:pPr marL="0" lvl="0" indent="0" algn="l">
              <a:lnSpc>
                <a:spcPts val="7540"/>
              </a:lnSpc>
              <a:spcBef>
                <a:spcPct val="0"/>
              </a:spcBef>
            </a:pPr>
            <a:r>
              <a:rPr lang="en-US" sz="6500" b="1" u="none" dirty="0">
                <a:solidFill>
                  <a:srgbClr val="242424"/>
                </a:solidFill>
                <a:latin typeface="Arial" panose="020B0604020202020204" pitchFamily="34" charset="0"/>
                <a:cs typeface="Arial" panose="020B0604020202020204" pitchFamily="34" charset="0"/>
              </a:rPr>
              <a:t>SCATTER PLOT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pic>
        <p:nvPicPr>
          <p:cNvPr id="4" name="Picture 3"/>
          <p:cNvPicPr>
            <a:picLocks noChangeAspect="1"/>
          </p:cNvPicPr>
          <p:nvPr/>
        </p:nvPicPr>
        <p:blipFill>
          <a:blip r:embed="rId3"/>
          <a:stretch>
            <a:fillRect/>
          </a:stretch>
        </p:blipFill>
        <p:spPr>
          <a:xfrm>
            <a:off x="609600" y="3950382"/>
            <a:ext cx="9200928" cy="5696812"/>
          </a:xfrm>
          <a:prstGeom prst="rect">
            <a:avLst/>
          </a:prstGeom>
        </p:spPr>
      </p:pic>
      <p:pic>
        <p:nvPicPr>
          <p:cNvPr id="7" name="Picture 6"/>
          <p:cNvPicPr>
            <a:picLocks noChangeAspect="1"/>
          </p:cNvPicPr>
          <p:nvPr/>
        </p:nvPicPr>
        <p:blipFill>
          <a:blip r:embed="rId4"/>
          <a:stretch>
            <a:fillRect/>
          </a:stretch>
        </p:blipFill>
        <p:spPr>
          <a:xfrm>
            <a:off x="8826136" y="4045584"/>
            <a:ext cx="9067800" cy="5601610"/>
          </a:xfrm>
          <a:prstGeom prst="rect">
            <a:avLst/>
          </a:prstGeom>
        </p:spPr>
      </p:pic>
      <p:sp>
        <p:nvSpPr>
          <p:cNvPr id="2" name="TextBox 23"/>
          <p:cNvSpPr txBox="1"/>
          <p:nvPr/>
        </p:nvSpPr>
        <p:spPr>
          <a:xfrm>
            <a:off x="895238" y="545555"/>
            <a:ext cx="11315924" cy="743793"/>
          </a:xfrm>
          <a:prstGeom prst="rect">
            <a:avLst/>
          </a:prstGeom>
        </p:spPr>
        <p:txBody>
          <a:bodyPr wrap="square" lIns="0" tIns="0" rIns="0" bIns="0" rtlCol="0" anchor="t">
            <a:spAutoFit/>
          </a:bodyPr>
          <a:lstStyle/>
          <a:p>
            <a:pPr lvl="0">
              <a:lnSpc>
                <a:spcPts val="5800"/>
              </a:lnSpc>
              <a:spcBef>
                <a:spcPct val="0"/>
              </a:spcBef>
            </a:pPr>
            <a:r>
              <a:rPr lang="en-US" sz="5000" b="1" dirty="0">
                <a:solidFill>
                  <a:srgbClr val="242424"/>
                </a:solidFill>
                <a:latin typeface="Arial" panose="020B0604020202020204" pitchFamily="34" charset="0"/>
                <a:cs typeface="Arial" panose="020B0604020202020204" pitchFamily="34" charset="0"/>
              </a:rPr>
              <a:t>2.3. </a:t>
            </a:r>
            <a:r>
              <a:rPr lang="en-US" sz="5000" b="1" dirty="0" err="1">
                <a:solidFill>
                  <a:srgbClr val="242424"/>
                </a:solidFill>
                <a:latin typeface="Arial" panose="020B0604020202020204" pitchFamily="34" charset="0"/>
                <a:cs typeface="Arial" panose="020B0604020202020204" pitchFamily="34" charset="0"/>
              </a:rPr>
              <a:t>Hiển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thị</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dữ</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liệu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lên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biểu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đồ</a:t>
            </a:r>
            <a:r>
              <a:rPr lang="en-US" sz="5000" b="1" dirty="0">
                <a:solidFill>
                  <a:srgbClr val="242424"/>
                </a:solidFill>
                <a:latin typeface="Arial" panose="020B0604020202020204" pitchFamily="34" charset="0"/>
                <a:cs typeface="Arial" panose="020B0604020202020204" pitchFamily="34" charset="0"/>
              </a:rPr>
              <a:t>: </a:t>
            </a:r>
          </a:p>
        </p:txBody>
      </p:sp>
      <p:sp>
        <p:nvSpPr>
          <p:cNvPr id="3" name="TextBox 23"/>
          <p:cNvSpPr txBox="1"/>
          <p:nvPr/>
        </p:nvSpPr>
        <p:spPr>
          <a:xfrm>
            <a:off x="990600" y="1873622"/>
            <a:ext cx="11220562" cy="961802"/>
          </a:xfrm>
          <a:prstGeom prst="rect">
            <a:avLst/>
          </a:prstGeom>
        </p:spPr>
        <p:txBody>
          <a:bodyPr wrap="square" lIns="0" tIns="0" rIns="0" bIns="0" rtlCol="0" anchor="t">
            <a:spAutoFit/>
          </a:bodyPr>
          <a:lstStyle/>
          <a:p>
            <a:pPr marL="0" lvl="0" indent="0" algn="l">
              <a:lnSpc>
                <a:spcPts val="7540"/>
              </a:lnSpc>
              <a:spcBef>
                <a:spcPct val="0"/>
              </a:spcBef>
            </a:pPr>
            <a:r>
              <a:rPr lang="en-US" sz="6500" b="1" dirty="0">
                <a:solidFill>
                  <a:srgbClr val="242424"/>
                </a:solidFill>
                <a:latin typeface="Arial" panose="020B0604020202020204" pitchFamily="34" charset="0"/>
                <a:cs typeface="Arial" panose="020B0604020202020204" pitchFamily="34" charset="0"/>
              </a:rPr>
              <a:t>STACKED BAR CHART</a:t>
            </a:r>
            <a:endParaRPr lang="en-US" sz="6500" b="1" u="none" dirty="0">
              <a:solidFill>
                <a:srgbClr val="242424"/>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652157" y="2120157"/>
            <a:ext cx="11948770" cy="743793"/>
          </a:xfrm>
          <a:prstGeom prst="rect">
            <a:avLst/>
          </a:prstGeom>
        </p:spPr>
        <p:txBody>
          <a:bodyPr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p:cNvGrpSpPr/>
          <p:nvPr/>
        </p:nvGrpSpPr>
        <p:grpSpPr>
          <a:xfrm>
            <a:off x="920537" y="6938880"/>
            <a:ext cx="692243" cy="692243"/>
            <a:chOff x="0" y="0"/>
            <a:chExt cx="812800" cy="812800"/>
          </a:xfrm>
          <a:solidFill>
            <a:schemeClr val="tx2">
              <a:lumMod val="40000"/>
              <a:lumOff val="60000"/>
            </a:schemeClr>
          </a:solidFill>
        </p:grpSpPr>
        <p:sp>
          <p:nvSpPr>
            <p:cNvPr id="64"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2" name="Group 11"/>
          <p:cNvGrpSpPr/>
          <p:nvPr/>
        </p:nvGrpSpPr>
        <p:grpSpPr>
          <a:xfrm>
            <a:off x="1612780" y="6938880"/>
            <a:ext cx="266573" cy="692243"/>
            <a:chOff x="0" y="0"/>
            <a:chExt cx="312998" cy="812800"/>
          </a:xfrm>
        </p:grpSpPr>
        <p:sp>
          <p:nvSpPr>
            <p:cNvPr id="73"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p:cNvSpPr txBox="1"/>
          <p:nvPr/>
        </p:nvSpPr>
        <p:spPr>
          <a:xfrm>
            <a:off x="890018" y="3902115"/>
            <a:ext cx="8864421"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Tumor size?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H0: Estrogen status không ảnh hưởng đến Tumor size</a:t>
            </a:r>
            <a:r>
              <a:rPr lang="en-US" sz="2400">
                <a:solidFill>
                  <a:srgbClr val="000000"/>
                </a:solidFill>
                <a:latin typeface="Noto Sans" panose="020B0502040504020204"/>
              </a:rPr>
              <a:t>.</a:t>
            </a:r>
            <a:endParaRPr lang="en-US" sz="2400" u="none" dirty="0">
              <a:solidFill>
                <a:srgbClr val="000000"/>
              </a:solidFill>
              <a:latin typeface="Noto Sans" panose="020B0502040504020204"/>
            </a:endParaRPr>
          </a:p>
        </p:txBody>
      </p:sp>
      <p:grpSp>
        <p:nvGrpSpPr>
          <p:cNvPr id="24" name="Group 2"/>
          <p:cNvGrpSpPr/>
          <p:nvPr/>
        </p:nvGrpSpPr>
        <p:grpSpPr>
          <a:xfrm>
            <a:off x="920537" y="5854625"/>
            <a:ext cx="692243" cy="692243"/>
            <a:chOff x="0" y="0"/>
            <a:chExt cx="812800" cy="812800"/>
          </a:xfrm>
          <a:solidFill>
            <a:schemeClr val="tx2">
              <a:lumMod val="40000"/>
              <a:lumOff val="60000"/>
            </a:schemeClr>
          </a:solidFill>
        </p:grpSpPr>
        <p:sp>
          <p:nvSpPr>
            <p:cNvPr id="2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30" name="Group 11"/>
          <p:cNvGrpSpPr/>
          <p:nvPr/>
        </p:nvGrpSpPr>
        <p:grpSpPr>
          <a:xfrm>
            <a:off x="1612780" y="5854625"/>
            <a:ext cx="266573" cy="692243"/>
            <a:chOff x="0" y="0"/>
            <a:chExt cx="312998" cy="812800"/>
          </a:xfrm>
        </p:grpSpPr>
        <p:sp>
          <p:nvSpPr>
            <p:cNvPr id="31"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H1: Estrogen status ảnh hưởng đến Tumor size</a:t>
            </a:r>
            <a:r>
              <a:rPr lang="en-US" sz="2400">
                <a:solidFill>
                  <a:srgbClr val="000000"/>
                </a:solidFill>
                <a:latin typeface="Noto Sans" panose="020B0502040504020204"/>
              </a:rPr>
              <a:t>.</a:t>
            </a:r>
            <a:endParaRPr lang="en-US" sz="2400" u="none" dirty="0">
              <a:solidFill>
                <a:srgbClr val="000000"/>
              </a:solidFill>
              <a:latin typeface="Noto Sans" panose="020B0502040504020204"/>
            </a:endParaRPr>
          </a:p>
        </p:txBody>
      </p:sp>
      <p:pic>
        <p:nvPicPr>
          <p:cNvPr id="41" name="Picture 40"/>
          <p:cNvPicPr>
            <a:picLocks noChangeAspect="1"/>
          </p:cNvPicPr>
          <p:nvPr/>
        </p:nvPicPr>
        <p:blipFill>
          <a:blip r:embed="rId3"/>
          <a:stretch>
            <a:fillRect/>
          </a:stretch>
        </p:blipFill>
        <p:spPr>
          <a:xfrm>
            <a:off x="10093456" y="3070901"/>
            <a:ext cx="8048625" cy="5743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533400" y="2139874"/>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Tumor size?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3" name="Picture 2"/>
          <p:cNvPicPr>
            <a:picLocks noChangeAspect="1"/>
          </p:cNvPicPr>
          <p:nvPr/>
        </p:nvPicPr>
        <p:blipFill>
          <a:blip r:embed="rId3"/>
          <a:stretch>
            <a:fillRect/>
          </a:stretch>
        </p:blipFill>
        <p:spPr>
          <a:xfrm>
            <a:off x="2133600" y="4323210"/>
            <a:ext cx="14020800" cy="4268217"/>
          </a:xfrm>
          <a:prstGeom prst="rect">
            <a:avLst/>
          </a:prstGeom>
        </p:spPr>
      </p:pic>
      <p:grpSp>
        <p:nvGrpSpPr>
          <p:cNvPr id="4" name="Group 2"/>
          <p:cNvGrpSpPr/>
          <p:nvPr/>
        </p:nvGrpSpPr>
        <p:grpSpPr>
          <a:xfrm>
            <a:off x="867476" y="8953500"/>
            <a:ext cx="692243" cy="692243"/>
            <a:chOff x="0" y="0"/>
            <a:chExt cx="812800" cy="812800"/>
          </a:xfrm>
          <a:solidFill>
            <a:schemeClr val="tx2">
              <a:lumMod val="40000"/>
              <a:lumOff val="60000"/>
            </a:schemeClr>
          </a:solidFill>
        </p:grpSpPr>
        <p:sp>
          <p:nvSpPr>
            <p:cNvPr id="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 name="Group 11"/>
          <p:cNvGrpSpPr/>
          <p:nvPr/>
        </p:nvGrpSpPr>
        <p:grpSpPr>
          <a:xfrm>
            <a:off x="1559719" y="8953500"/>
            <a:ext cx="266573" cy="692243"/>
            <a:chOff x="0" y="0"/>
            <a:chExt cx="312998" cy="812800"/>
          </a:xfrm>
        </p:grpSpPr>
        <p:sp>
          <p:nvSpPr>
            <p:cNvPr id="8"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panose="020B0502040504020204"/>
              </a:rPr>
              <a:t>p(0.00156) &lt; 0.05 =&gt; bác bỏ H0, chấp nhận H1.</a:t>
            </a:r>
            <a:endParaRPr lang="en-US" sz="2400" u="none" dirty="0">
              <a:solidFill>
                <a:srgbClr val="000000"/>
              </a:solidFill>
              <a:latin typeface="Noto Sans" panose="020B0502040504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5" name="Group 5"/>
          <p:cNvGrpSpPr/>
          <p:nvPr/>
        </p:nvGrpSpPr>
        <p:grpSpPr>
          <a:xfrm rot="-386595">
            <a:off x="-755715" y="-1265537"/>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4201025" y="-2552700"/>
            <a:ext cx="7982712" cy="8229600"/>
          </a:xfrm>
          <a:prstGeom prst="rect">
            <a:avLst/>
          </a:prstGeom>
        </p:spPr>
      </p:pic>
      <p:sp>
        <p:nvSpPr>
          <p:cNvPr id="16" name="TextBox 16"/>
          <p:cNvSpPr txBox="1"/>
          <p:nvPr/>
        </p:nvSpPr>
        <p:spPr>
          <a:xfrm>
            <a:off x="3924300" y="742406"/>
            <a:ext cx="10439400" cy="2492990"/>
          </a:xfrm>
          <a:prstGeom prst="rect">
            <a:avLst/>
          </a:prstGeom>
        </p:spPr>
        <p:txBody>
          <a:bodyPr wrap="square" lIns="0" tIns="0" rIns="0" bIns="0" rtlCol="0" anchor="t">
            <a:spAutoFit/>
          </a:bodyPr>
          <a:lstStyle/>
          <a:p>
            <a:pPr algn="ctr">
              <a:spcBef>
                <a:spcPct val="0"/>
              </a:spcBef>
            </a:pPr>
            <a:r>
              <a:rPr lang="en-US" sz="5400" b="1"/>
              <a:t>KIỂM ĐỊNH VÀ XÂY DỰNG MÔ HÌNH DỰ ĐOÁN RONG CÁC TẬP DỮ LIỆU UNG THƯ VÚ (BREAST CANCER)</a:t>
            </a:r>
            <a:endParaRPr lang="en-US" sz="5400" b="1" dirty="0"/>
          </a:p>
        </p:txBody>
      </p:sp>
      <p:grpSp>
        <p:nvGrpSpPr>
          <p:cNvPr id="18" name="Group 18"/>
          <p:cNvGrpSpPr/>
          <p:nvPr/>
        </p:nvGrpSpPr>
        <p:grpSpPr>
          <a:xfrm rot="-386595">
            <a:off x="39899" y="1403228"/>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1828800" y="7062855"/>
            <a:ext cx="6318942" cy="4960370"/>
          </a:xfrm>
          <a:prstGeom prst="rect">
            <a:avLst/>
          </a:prstGeom>
        </p:spPr>
      </p:pic>
      <p:grpSp>
        <p:nvGrpSpPr>
          <p:cNvPr id="27" name="Group 26">
            <a:extLst>
              <a:ext uri="{FF2B5EF4-FFF2-40B4-BE49-F238E27FC236}">
                <a16:creationId xmlns:a16="http://schemas.microsoft.com/office/drawing/2014/main" id="{257AC09F-D006-259E-15A4-5AB48915A9D2}"/>
              </a:ext>
            </a:extLst>
          </p:cNvPr>
          <p:cNvGrpSpPr/>
          <p:nvPr/>
        </p:nvGrpSpPr>
        <p:grpSpPr>
          <a:xfrm>
            <a:off x="159486" y="3846897"/>
            <a:ext cx="3337720" cy="3359959"/>
            <a:chOff x="326196" y="3808026"/>
            <a:chExt cx="3337720" cy="3359959"/>
          </a:xfrm>
        </p:grpSpPr>
        <p:sp>
          <p:nvSpPr>
            <p:cNvPr id="4" name="Freeform 6">
              <a:extLst>
                <a:ext uri="{FF2B5EF4-FFF2-40B4-BE49-F238E27FC236}">
                  <a16:creationId xmlns:a16="http://schemas.microsoft.com/office/drawing/2014/main" id="{747D39F1-5E34-F240-C3C6-34472A48201E}"/>
                </a:ext>
              </a:extLst>
            </p:cNvPr>
            <p:cNvSpPr/>
            <p:nvPr/>
          </p:nvSpPr>
          <p:spPr>
            <a:xfrm rot="2700000">
              <a:off x="315076" y="3819146"/>
              <a:ext cx="3359959" cy="333772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1" name="TextBox 17">
              <a:extLst>
                <a:ext uri="{FF2B5EF4-FFF2-40B4-BE49-F238E27FC236}">
                  <a16:creationId xmlns:a16="http://schemas.microsoft.com/office/drawing/2014/main" id="{AA307A85-D222-051F-C101-ADEE1FE3D283}"/>
                </a:ext>
              </a:extLst>
            </p:cNvPr>
            <p:cNvSpPr txBox="1"/>
            <p:nvPr/>
          </p:nvSpPr>
          <p:spPr>
            <a:xfrm>
              <a:off x="746536" y="4972880"/>
              <a:ext cx="2541928" cy="1107996"/>
            </a:xfrm>
            <a:prstGeom prst="rect">
              <a:avLst/>
            </a:prstGeom>
          </p:spPr>
          <p:txBody>
            <a:bodyPr wrap="square" lIns="0" tIns="0" rIns="0" bIns="0" rtlCol="0" anchor="t">
              <a:spAutoFit/>
            </a:bodyPr>
            <a:lstStyle/>
            <a:p>
              <a:pPr marL="0" lvl="0" indent="0" algn="ctr">
                <a:spcBef>
                  <a:spcPct val="0"/>
                </a:spcBef>
              </a:pPr>
              <a:r>
                <a:rPr lang="en-US" sz="3600" b="1" u="none">
                  <a:solidFill>
                    <a:schemeClr val="bg1"/>
                  </a:solidFill>
                  <a:latin typeface="Arial" panose="020B0604020202020204" pitchFamily="34" charset="0"/>
                  <a:cs typeface="Arial" panose="020B0604020202020204" pitchFamily="34" charset="0"/>
                </a:rPr>
                <a:t>GIỚI THIỆU ĐỀ TÀI</a:t>
              </a:r>
            </a:p>
          </p:txBody>
        </p:sp>
      </p:grpSp>
      <p:grpSp>
        <p:nvGrpSpPr>
          <p:cNvPr id="28" name="Group 27">
            <a:extLst>
              <a:ext uri="{FF2B5EF4-FFF2-40B4-BE49-F238E27FC236}">
                <a16:creationId xmlns:a16="http://schemas.microsoft.com/office/drawing/2014/main" id="{8BCA5BF2-69EE-F218-F5CE-FCA287B3306A}"/>
              </a:ext>
            </a:extLst>
          </p:cNvPr>
          <p:cNvGrpSpPr/>
          <p:nvPr/>
        </p:nvGrpSpPr>
        <p:grpSpPr>
          <a:xfrm>
            <a:off x="3760025" y="3890520"/>
            <a:ext cx="3328281" cy="3350457"/>
            <a:chOff x="3855938" y="3854647"/>
            <a:chExt cx="3328281" cy="3350457"/>
          </a:xfrm>
        </p:grpSpPr>
        <p:sp>
          <p:nvSpPr>
            <p:cNvPr id="12" name="Freeform 6">
              <a:extLst>
                <a:ext uri="{FF2B5EF4-FFF2-40B4-BE49-F238E27FC236}">
                  <a16:creationId xmlns:a16="http://schemas.microsoft.com/office/drawing/2014/main" id="{EB0F40FF-A9F1-C638-A15C-07E28770B7BD}"/>
                </a:ext>
              </a:extLst>
            </p:cNvPr>
            <p:cNvSpPr/>
            <p:nvPr/>
          </p:nvSpPr>
          <p:spPr>
            <a:xfrm rot="2700000">
              <a:off x="3844850" y="3865735"/>
              <a:ext cx="3350457" cy="332828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3" name="TextBox 17">
              <a:extLst>
                <a:ext uri="{FF2B5EF4-FFF2-40B4-BE49-F238E27FC236}">
                  <a16:creationId xmlns:a16="http://schemas.microsoft.com/office/drawing/2014/main" id="{35485396-97A3-7942-69FB-3DA7DECD94D8}"/>
                </a:ext>
              </a:extLst>
            </p:cNvPr>
            <p:cNvSpPr txBox="1"/>
            <p:nvPr/>
          </p:nvSpPr>
          <p:spPr>
            <a:xfrm>
              <a:off x="4028433" y="4695881"/>
              <a:ext cx="2997494" cy="1661993"/>
            </a:xfrm>
            <a:prstGeom prst="rect">
              <a:avLst/>
            </a:prstGeom>
          </p:spPr>
          <p:txBody>
            <a:bodyPr wrap="square" lIns="0" tIns="0" rIns="0" bIns="0" rtlCol="0" anchor="t">
              <a:spAutoFit/>
            </a:bodyPr>
            <a:lstStyle/>
            <a:p>
              <a:pPr marL="0" lvl="0" indent="0" algn="ctr">
                <a:spcBef>
                  <a:spcPct val="0"/>
                </a:spcBef>
              </a:pPr>
              <a:r>
                <a:rPr lang="en-US" sz="3600" b="1">
                  <a:solidFill>
                    <a:schemeClr val="bg1"/>
                  </a:solidFill>
                  <a:latin typeface="Arial" panose="020B0604020202020204" pitchFamily="34" charset="0"/>
                  <a:cs typeface="Arial" panose="020B0604020202020204" pitchFamily="34" charset="0"/>
                </a:rPr>
                <a:t>THÔNG TIN VỀ CÁC TẬP DỮ LIỆU</a:t>
              </a:r>
              <a:endParaRPr lang="en-US" sz="3600" b="1" u="none">
                <a:solidFill>
                  <a:schemeClr val="bg1"/>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6319A854-A5FD-2E2F-A909-693659451B32}"/>
              </a:ext>
            </a:extLst>
          </p:cNvPr>
          <p:cNvGrpSpPr/>
          <p:nvPr/>
        </p:nvGrpSpPr>
        <p:grpSpPr>
          <a:xfrm>
            <a:off x="7332985" y="3887521"/>
            <a:ext cx="3328281" cy="3350457"/>
            <a:chOff x="7354184" y="3957822"/>
            <a:chExt cx="3328281" cy="3350457"/>
          </a:xfrm>
        </p:grpSpPr>
        <p:sp>
          <p:nvSpPr>
            <p:cNvPr id="14" name="Freeform 6">
              <a:extLst>
                <a:ext uri="{FF2B5EF4-FFF2-40B4-BE49-F238E27FC236}">
                  <a16:creationId xmlns:a16="http://schemas.microsoft.com/office/drawing/2014/main" id="{A796E8C9-BD0F-5A0E-9DFF-3D1AE23D41CD}"/>
                </a:ext>
              </a:extLst>
            </p:cNvPr>
            <p:cNvSpPr/>
            <p:nvPr/>
          </p:nvSpPr>
          <p:spPr>
            <a:xfrm rot="2700000">
              <a:off x="7343096" y="3968910"/>
              <a:ext cx="3350457" cy="332828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5" name="TextBox 17">
              <a:extLst>
                <a:ext uri="{FF2B5EF4-FFF2-40B4-BE49-F238E27FC236}">
                  <a16:creationId xmlns:a16="http://schemas.microsoft.com/office/drawing/2014/main" id="{BFAC9384-DDC9-B8C3-6A7D-068506D9963F}"/>
                </a:ext>
              </a:extLst>
            </p:cNvPr>
            <p:cNvSpPr txBox="1"/>
            <p:nvPr/>
          </p:nvSpPr>
          <p:spPr>
            <a:xfrm>
              <a:off x="7519578" y="4972880"/>
              <a:ext cx="2997494" cy="1107996"/>
            </a:xfrm>
            <a:prstGeom prst="rect">
              <a:avLst/>
            </a:prstGeom>
          </p:spPr>
          <p:txBody>
            <a:bodyPr wrap="square" lIns="0" tIns="0" rIns="0" bIns="0" rtlCol="0" anchor="t">
              <a:spAutoFit/>
            </a:bodyPr>
            <a:lstStyle/>
            <a:p>
              <a:pPr marL="0" lvl="0" indent="0" algn="ctr">
                <a:spcBef>
                  <a:spcPct val="0"/>
                </a:spcBef>
              </a:pPr>
              <a:r>
                <a:rPr lang="vi-VN" sz="3600" b="1">
                  <a:solidFill>
                    <a:schemeClr val="bg1"/>
                  </a:solidFill>
                  <a:latin typeface="Arial" panose="020B0604020202020204" pitchFamily="34" charset="0"/>
                  <a:cs typeface="Arial" panose="020B0604020202020204" pitchFamily="34" charset="0"/>
                </a:rPr>
                <a:t>UNG THƯ VÚ CỦA SEER</a:t>
              </a:r>
              <a:endParaRPr lang="en-US" sz="3600" b="1" u="none">
                <a:solidFill>
                  <a:schemeClr val="bg1"/>
                </a:solidFill>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08972C81-D83B-D95F-3BE4-C68708992025}"/>
              </a:ext>
            </a:extLst>
          </p:cNvPr>
          <p:cNvGrpSpPr/>
          <p:nvPr/>
        </p:nvGrpSpPr>
        <p:grpSpPr>
          <a:xfrm>
            <a:off x="10899236" y="3957821"/>
            <a:ext cx="3328281" cy="3350457"/>
            <a:chOff x="10872510" y="3957822"/>
            <a:chExt cx="3328281" cy="3350457"/>
          </a:xfrm>
        </p:grpSpPr>
        <p:sp>
          <p:nvSpPr>
            <p:cNvPr id="17" name="Freeform 6">
              <a:extLst>
                <a:ext uri="{FF2B5EF4-FFF2-40B4-BE49-F238E27FC236}">
                  <a16:creationId xmlns:a16="http://schemas.microsoft.com/office/drawing/2014/main" id="{F81D4FC6-8191-E999-1592-3BDA685E8DFE}"/>
                </a:ext>
              </a:extLst>
            </p:cNvPr>
            <p:cNvSpPr/>
            <p:nvPr/>
          </p:nvSpPr>
          <p:spPr>
            <a:xfrm rot="2700000">
              <a:off x="10861422" y="3968910"/>
              <a:ext cx="3350457" cy="332828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1" name="TextBox 17">
              <a:extLst>
                <a:ext uri="{FF2B5EF4-FFF2-40B4-BE49-F238E27FC236}">
                  <a16:creationId xmlns:a16="http://schemas.microsoft.com/office/drawing/2014/main" id="{3C62C01A-C588-8A50-FF41-9A4838C75EFC}"/>
                </a:ext>
              </a:extLst>
            </p:cNvPr>
            <p:cNvSpPr txBox="1"/>
            <p:nvPr/>
          </p:nvSpPr>
          <p:spPr>
            <a:xfrm>
              <a:off x="11051592" y="4695881"/>
              <a:ext cx="2997494" cy="1661993"/>
            </a:xfrm>
            <a:prstGeom prst="rect">
              <a:avLst/>
            </a:prstGeom>
          </p:spPr>
          <p:txBody>
            <a:bodyPr wrap="square" lIns="0" tIns="0" rIns="0" bIns="0" rtlCol="0" anchor="t">
              <a:spAutoFit/>
            </a:bodyPr>
            <a:lstStyle/>
            <a:p>
              <a:pPr marL="0" lvl="0" indent="0" algn="ctr">
                <a:spcBef>
                  <a:spcPct val="0"/>
                </a:spcBef>
              </a:pPr>
              <a:r>
                <a:rPr lang="vi-VN" sz="3600" b="1">
                  <a:solidFill>
                    <a:schemeClr val="bg1"/>
                  </a:solidFill>
                  <a:latin typeface="Arial" panose="020B0604020202020204" pitchFamily="34" charset="0"/>
                  <a:cs typeface="Arial" panose="020B0604020202020204" pitchFamily="34" charset="0"/>
                </a:rPr>
                <a:t>BREAST CANCER WISCONSIN</a:t>
              </a:r>
              <a:endParaRPr lang="en-US" sz="3600" b="1" u="none">
                <a:solidFill>
                  <a:schemeClr val="bg1"/>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57C80E31-DD8A-40C0-A2DA-99DEDC62A10A}"/>
              </a:ext>
            </a:extLst>
          </p:cNvPr>
          <p:cNvGrpSpPr/>
          <p:nvPr/>
        </p:nvGrpSpPr>
        <p:grpSpPr>
          <a:xfrm>
            <a:off x="14494834" y="3957820"/>
            <a:ext cx="3328281" cy="3350457"/>
            <a:chOff x="14370756" y="3957823"/>
            <a:chExt cx="3328281" cy="3350457"/>
          </a:xfrm>
        </p:grpSpPr>
        <p:sp>
          <p:nvSpPr>
            <p:cNvPr id="22" name="Freeform 6">
              <a:extLst>
                <a:ext uri="{FF2B5EF4-FFF2-40B4-BE49-F238E27FC236}">
                  <a16:creationId xmlns:a16="http://schemas.microsoft.com/office/drawing/2014/main" id="{4906D516-6536-E3F6-D95E-B609567BED3D}"/>
                </a:ext>
              </a:extLst>
            </p:cNvPr>
            <p:cNvSpPr/>
            <p:nvPr/>
          </p:nvSpPr>
          <p:spPr>
            <a:xfrm rot="2700000">
              <a:off x="14359668" y="3968911"/>
              <a:ext cx="3350457" cy="332828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6" name="TextBox 17">
              <a:extLst>
                <a:ext uri="{FF2B5EF4-FFF2-40B4-BE49-F238E27FC236}">
                  <a16:creationId xmlns:a16="http://schemas.microsoft.com/office/drawing/2014/main" id="{D1369A4D-4C55-A447-481B-08EFA42C3CA6}"/>
                </a:ext>
              </a:extLst>
            </p:cNvPr>
            <p:cNvSpPr txBox="1"/>
            <p:nvPr/>
          </p:nvSpPr>
          <p:spPr>
            <a:xfrm>
              <a:off x="14604388" y="5356051"/>
              <a:ext cx="2997494" cy="553998"/>
            </a:xfrm>
            <a:prstGeom prst="rect">
              <a:avLst/>
            </a:prstGeom>
          </p:spPr>
          <p:txBody>
            <a:bodyPr wrap="square" lIns="0" tIns="0" rIns="0" bIns="0" rtlCol="0" anchor="t">
              <a:spAutoFit/>
            </a:bodyPr>
            <a:lstStyle/>
            <a:p>
              <a:pPr marL="0" lvl="0" indent="0" algn="ctr">
                <a:spcBef>
                  <a:spcPct val="0"/>
                </a:spcBef>
              </a:pPr>
              <a:r>
                <a:rPr lang="en-US" sz="3600" b="1">
                  <a:solidFill>
                    <a:schemeClr val="bg1"/>
                  </a:solidFill>
                  <a:latin typeface="Arial" panose="020B0604020202020204" pitchFamily="34" charset="0"/>
                  <a:cs typeface="Arial" panose="020B0604020202020204" pitchFamily="34" charset="0"/>
                </a:rPr>
                <a:t>KẾT LUẬN</a:t>
              </a:r>
              <a:endParaRPr lang="en-US" sz="3600" b="1" u="none">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84037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533400" y="1990440"/>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p:cNvGrpSpPr/>
          <p:nvPr/>
        </p:nvGrpSpPr>
        <p:grpSpPr>
          <a:xfrm>
            <a:off x="920537" y="6938880"/>
            <a:ext cx="692243" cy="692243"/>
            <a:chOff x="0" y="0"/>
            <a:chExt cx="812800" cy="812800"/>
          </a:xfrm>
          <a:solidFill>
            <a:schemeClr val="tx2">
              <a:lumMod val="40000"/>
              <a:lumOff val="60000"/>
            </a:schemeClr>
          </a:solidFill>
        </p:grpSpPr>
        <p:sp>
          <p:nvSpPr>
            <p:cNvPr id="64"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2" name="Group 11"/>
          <p:cNvGrpSpPr/>
          <p:nvPr/>
        </p:nvGrpSpPr>
        <p:grpSpPr>
          <a:xfrm>
            <a:off x="1612780" y="6938880"/>
            <a:ext cx="266573" cy="692243"/>
            <a:chOff x="0" y="0"/>
            <a:chExt cx="312998" cy="812800"/>
          </a:xfrm>
        </p:grpSpPr>
        <p:sp>
          <p:nvSpPr>
            <p:cNvPr id="73"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p:cNvSpPr txBox="1"/>
          <p:nvPr/>
        </p:nvSpPr>
        <p:spPr>
          <a:xfrm>
            <a:off x="890018" y="3902115"/>
            <a:ext cx="8864421"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6thStage?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H0: Estrogen status không ảnh hưởng đến </a:t>
            </a:r>
            <a:r>
              <a:rPr lang="en-US" sz="2400">
                <a:solidFill>
                  <a:srgbClr val="000000"/>
                </a:solidFill>
                <a:latin typeface="Noto Sans" panose="020B0502040504020204"/>
              </a:rPr>
              <a:t>6thStage.</a:t>
            </a:r>
            <a:endParaRPr lang="en-US" sz="2400" u="none" dirty="0">
              <a:solidFill>
                <a:srgbClr val="000000"/>
              </a:solidFill>
              <a:latin typeface="Noto Sans" panose="020B0502040504020204"/>
            </a:endParaRPr>
          </a:p>
        </p:txBody>
      </p:sp>
      <p:grpSp>
        <p:nvGrpSpPr>
          <p:cNvPr id="24" name="Group 2"/>
          <p:cNvGrpSpPr/>
          <p:nvPr/>
        </p:nvGrpSpPr>
        <p:grpSpPr>
          <a:xfrm>
            <a:off x="920537" y="5854625"/>
            <a:ext cx="692243" cy="692243"/>
            <a:chOff x="0" y="0"/>
            <a:chExt cx="812800" cy="812800"/>
          </a:xfrm>
          <a:solidFill>
            <a:schemeClr val="tx2">
              <a:lumMod val="40000"/>
              <a:lumOff val="60000"/>
            </a:schemeClr>
          </a:solidFill>
        </p:grpSpPr>
        <p:sp>
          <p:nvSpPr>
            <p:cNvPr id="2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30" name="Group 11"/>
          <p:cNvGrpSpPr/>
          <p:nvPr/>
        </p:nvGrpSpPr>
        <p:grpSpPr>
          <a:xfrm>
            <a:off x="1612780" y="5854625"/>
            <a:ext cx="266573" cy="692243"/>
            <a:chOff x="0" y="0"/>
            <a:chExt cx="312998" cy="812800"/>
          </a:xfrm>
        </p:grpSpPr>
        <p:sp>
          <p:nvSpPr>
            <p:cNvPr id="31"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H1: Estrogen status ảnh hưởng đến </a:t>
            </a:r>
            <a:r>
              <a:rPr lang="en-US" sz="2400">
                <a:solidFill>
                  <a:srgbClr val="000000"/>
                </a:solidFill>
                <a:latin typeface="Noto Sans" panose="020B0502040504020204"/>
              </a:rPr>
              <a:t>6thStage.</a:t>
            </a:r>
            <a:endParaRPr lang="en-US" sz="2400" u="none" dirty="0">
              <a:solidFill>
                <a:srgbClr val="000000"/>
              </a:solidFill>
              <a:latin typeface="Noto Sans" panose="020B0502040504020204"/>
            </a:endParaRPr>
          </a:p>
        </p:txBody>
      </p:sp>
      <p:pic>
        <p:nvPicPr>
          <p:cNvPr id="3" name="Picture 2"/>
          <p:cNvPicPr>
            <a:picLocks noChangeAspect="1"/>
          </p:cNvPicPr>
          <p:nvPr/>
        </p:nvPicPr>
        <p:blipFill>
          <a:blip r:embed="rId3"/>
          <a:stretch>
            <a:fillRect/>
          </a:stretch>
        </p:blipFill>
        <p:spPr>
          <a:xfrm>
            <a:off x="10121165" y="2776239"/>
            <a:ext cx="8048625" cy="5657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533400" y="2080649"/>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 name="Group 2"/>
          <p:cNvGrpSpPr/>
          <p:nvPr/>
        </p:nvGrpSpPr>
        <p:grpSpPr>
          <a:xfrm>
            <a:off x="867476" y="8953500"/>
            <a:ext cx="692243" cy="692243"/>
            <a:chOff x="0" y="0"/>
            <a:chExt cx="812800" cy="812800"/>
          </a:xfrm>
          <a:solidFill>
            <a:schemeClr val="tx2">
              <a:lumMod val="40000"/>
              <a:lumOff val="60000"/>
            </a:schemeClr>
          </a:solidFill>
        </p:grpSpPr>
        <p:sp>
          <p:nvSpPr>
            <p:cNvPr id="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 name="Group 11"/>
          <p:cNvGrpSpPr/>
          <p:nvPr/>
        </p:nvGrpSpPr>
        <p:grpSpPr>
          <a:xfrm>
            <a:off x="1559719" y="8953500"/>
            <a:ext cx="266573" cy="692243"/>
            <a:chOff x="0" y="0"/>
            <a:chExt cx="312998" cy="812800"/>
          </a:xfrm>
        </p:grpSpPr>
        <p:sp>
          <p:nvSpPr>
            <p:cNvPr id="8"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panose="020B0502040504020204"/>
              </a:rPr>
              <a:t>p(0.00819) &lt; 0.05 =&gt; bác bỏ H0, chấp nhận H1.</a:t>
            </a:r>
            <a:endParaRPr lang="en-US" sz="2400" u="none" dirty="0">
              <a:solidFill>
                <a:srgbClr val="000000"/>
              </a:solidFill>
              <a:latin typeface="Noto Sans" panose="020B0502040504020204"/>
            </a:endParaRPr>
          </a:p>
        </p:txBody>
      </p:sp>
      <p:pic>
        <p:nvPicPr>
          <p:cNvPr id="11" name="Picture 10"/>
          <p:cNvPicPr>
            <a:picLocks noChangeAspect="1"/>
          </p:cNvPicPr>
          <p:nvPr/>
        </p:nvPicPr>
        <p:blipFill>
          <a:blip r:embed="rId3"/>
          <a:stretch>
            <a:fillRect/>
          </a:stretch>
        </p:blipFill>
        <p:spPr>
          <a:xfrm>
            <a:off x="2272744" y="4169628"/>
            <a:ext cx="13143219" cy="42655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533400" y="2026315"/>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p:cNvGrpSpPr/>
          <p:nvPr/>
        </p:nvGrpSpPr>
        <p:grpSpPr>
          <a:xfrm>
            <a:off x="920537" y="6938880"/>
            <a:ext cx="692243" cy="692243"/>
            <a:chOff x="0" y="0"/>
            <a:chExt cx="812800" cy="812800"/>
          </a:xfrm>
          <a:solidFill>
            <a:schemeClr val="tx2">
              <a:lumMod val="40000"/>
              <a:lumOff val="60000"/>
            </a:schemeClr>
          </a:solidFill>
        </p:grpSpPr>
        <p:sp>
          <p:nvSpPr>
            <p:cNvPr id="64"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2" name="Group 11"/>
          <p:cNvGrpSpPr/>
          <p:nvPr/>
        </p:nvGrpSpPr>
        <p:grpSpPr>
          <a:xfrm>
            <a:off x="1612780" y="6938880"/>
            <a:ext cx="266573" cy="692243"/>
            <a:chOff x="0" y="0"/>
            <a:chExt cx="312998" cy="812800"/>
          </a:xfrm>
        </p:grpSpPr>
        <p:sp>
          <p:nvSpPr>
            <p:cNvPr id="73"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p:cNvSpPr txBox="1"/>
          <p:nvPr/>
        </p:nvSpPr>
        <p:spPr>
          <a:xfrm>
            <a:off x="890019" y="3902115"/>
            <a:ext cx="8048626"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c) 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Survival Months?</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H0: </a:t>
            </a:r>
            <a:r>
              <a:rPr lang="en-US" sz="2400">
                <a:solidFill>
                  <a:srgbClr val="000000"/>
                </a:solidFill>
                <a:latin typeface="Noto Sans" panose="020B0502040504020204"/>
              </a:rPr>
              <a:t>6thStage </a:t>
            </a:r>
            <a:r>
              <a:rPr lang="vi-VN" sz="2400">
                <a:solidFill>
                  <a:srgbClr val="000000"/>
                </a:solidFill>
                <a:latin typeface="Noto Sans" panose="020B0502040504020204"/>
              </a:rPr>
              <a:t>không ảnh hưởng đến</a:t>
            </a:r>
            <a:r>
              <a:rPr lang="en-US" sz="2400">
                <a:solidFill>
                  <a:srgbClr val="000000"/>
                </a:solidFill>
                <a:latin typeface="Noto Sans" panose="020B0502040504020204"/>
              </a:rPr>
              <a:t> Survival Months.</a:t>
            </a:r>
            <a:endParaRPr lang="en-US" sz="2400" u="none" dirty="0">
              <a:solidFill>
                <a:srgbClr val="000000"/>
              </a:solidFill>
              <a:latin typeface="Noto Sans" panose="020B0502040504020204"/>
            </a:endParaRPr>
          </a:p>
        </p:txBody>
      </p:sp>
      <p:grpSp>
        <p:nvGrpSpPr>
          <p:cNvPr id="24" name="Group 2"/>
          <p:cNvGrpSpPr/>
          <p:nvPr/>
        </p:nvGrpSpPr>
        <p:grpSpPr>
          <a:xfrm>
            <a:off x="920537" y="5854625"/>
            <a:ext cx="692243" cy="692243"/>
            <a:chOff x="0" y="0"/>
            <a:chExt cx="812800" cy="812800"/>
          </a:xfrm>
          <a:solidFill>
            <a:schemeClr val="tx2">
              <a:lumMod val="40000"/>
              <a:lumOff val="60000"/>
            </a:schemeClr>
          </a:solidFill>
        </p:grpSpPr>
        <p:sp>
          <p:nvSpPr>
            <p:cNvPr id="2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30" name="Group 11"/>
          <p:cNvGrpSpPr/>
          <p:nvPr/>
        </p:nvGrpSpPr>
        <p:grpSpPr>
          <a:xfrm>
            <a:off x="1612780" y="5854625"/>
            <a:ext cx="266573" cy="692243"/>
            <a:chOff x="0" y="0"/>
            <a:chExt cx="312998" cy="812800"/>
          </a:xfrm>
        </p:grpSpPr>
        <p:sp>
          <p:nvSpPr>
            <p:cNvPr id="31"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panose="020B0502040504020204"/>
              </a:rPr>
              <a:t>H1:  </a:t>
            </a:r>
            <a:r>
              <a:rPr lang="en-US" sz="2400">
                <a:solidFill>
                  <a:srgbClr val="000000"/>
                </a:solidFill>
                <a:latin typeface="Noto Sans" panose="020B0502040504020204"/>
              </a:rPr>
              <a:t>6thStage </a:t>
            </a:r>
            <a:r>
              <a:rPr lang="vi-VN" sz="2400">
                <a:solidFill>
                  <a:srgbClr val="000000"/>
                </a:solidFill>
                <a:latin typeface="Noto Sans" panose="020B0502040504020204"/>
              </a:rPr>
              <a:t>ảnh hưởng đến </a:t>
            </a:r>
            <a:r>
              <a:rPr lang="en-US" sz="2400">
                <a:solidFill>
                  <a:srgbClr val="000000"/>
                </a:solidFill>
                <a:latin typeface="Noto Sans" panose="020B0502040504020204"/>
              </a:rPr>
              <a:t>Survival Months.</a:t>
            </a:r>
            <a:endParaRPr lang="en-US" sz="2400" u="none" dirty="0">
              <a:solidFill>
                <a:srgbClr val="000000"/>
              </a:solidFill>
              <a:latin typeface="Noto Sans" panose="020B0502040504020204"/>
            </a:endParaRPr>
          </a:p>
        </p:txBody>
      </p:sp>
      <p:pic>
        <p:nvPicPr>
          <p:cNvPr id="4" name="Picture 3"/>
          <p:cNvPicPr>
            <a:picLocks noChangeAspect="1"/>
          </p:cNvPicPr>
          <p:nvPr/>
        </p:nvPicPr>
        <p:blipFill>
          <a:blip r:embed="rId3"/>
          <a:stretch>
            <a:fillRect/>
          </a:stretch>
        </p:blipFill>
        <p:spPr>
          <a:xfrm>
            <a:off x="9753858" y="2400300"/>
            <a:ext cx="8563808" cy="61488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p:cNvSpPr txBox="1"/>
          <p:nvPr/>
        </p:nvSpPr>
        <p:spPr>
          <a:xfrm>
            <a:off x="-457200" y="2134423"/>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c) 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Survival Months</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 name="Group 2"/>
          <p:cNvGrpSpPr/>
          <p:nvPr/>
        </p:nvGrpSpPr>
        <p:grpSpPr>
          <a:xfrm>
            <a:off x="867476" y="8953500"/>
            <a:ext cx="692243" cy="692243"/>
            <a:chOff x="0" y="0"/>
            <a:chExt cx="812800" cy="812800"/>
          </a:xfrm>
          <a:solidFill>
            <a:schemeClr val="tx2">
              <a:lumMod val="40000"/>
              <a:lumOff val="60000"/>
            </a:schemeClr>
          </a:solidFill>
        </p:grpSpPr>
        <p:sp>
          <p:nvSpPr>
            <p:cNvPr id="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7" name="Group 11"/>
          <p:cNvGrpSpPr/>
          <p:nvPr/>
        </p:nvGrpSpPr>
        <p:grpSpPr>
          <a:xfrm>
            <a:off x="1559719" y="8953500"/>
            <a:ext cx="266573" cy="692243"/>
            <a:chOff x="0" y="0"/>
            <a:chExt cx="312998" cy="812800"/>
          </a:xfrm>
        </p:grpSpPr>
        <p:sp>
          <p:nvSpPr>
            <p:cNvPr id="8"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panose="020B0502040504020204"/>
              </a:rPr>
              <a:t>p(0.000665) &lt; 0.05 =&gt; bác bỏ H0, chấp nhận H1.</a:t>
            </a:r>
            <a:endParaRPr lang="en-US" sz="2400" u="none" dirty="0">
              <a:solidFill>
                <a:srgbClr val="000000"/>
              </a:solidFill>
              <a:latin typeface="Noto Sans" panose="020B0502040504020204"/>
            </a:endParaRPr>
          </a:p>
        </p:txBody>
      </p:sp>
      <p:pic>
        <p:nvPicPr>
          <p:cNvPr id="3" name="Picture 2"/>
          <p:cNvPicPr>
            <a:picLocks noChangeAspect="1"/>
          </p:cNvPicPr>
          <p:nvPr/>
        </p:nvPicPr>
        <p:blipFill>
          <a:blip r:embed="rId3"/>
          <a:stretch>
            <a:fillRect/>
          </a:stretch>
        </p:blipFill>
        <p:spPr>
          <a:xfrm>
            <a:off x="1981200" y="4194309"/>
            <a:ext cx="13335000" cy="4314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83960" y="737783"/>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p:cNvSpPr txBox="1"/>
          <p:nvPr/>
        </p:nvSpPr>
        <p:spPr>
          <a:xfrm>
            <a:off x="533400" y="6102381"/>
            <a:ext cx="11437620" cy="1815882"/>
          </a:xfrm>
          <a:prstGeom prst="rect">
            <a:avLst/>
          </a:prstGeom>
          <a:noFill/>
        </p:spPr>
        <p:txBody>
          <a:bodyPr wrap="square">
            <a:spAutoFit/>
          </a:bodyPr>
          <a:lstStyle/>
          <a:p>
            <a:r>
              <a:rPr lang="en-US" sz="2800" dirty="0" err="1"/>
              <a:t>Tạo</a:t>
            </a:r>
            <a:r>
              <a:rPr lang="en-US" sz="2800" dirty="0"/>
              <a:t> </a:t>
            </a:r>
            <a:r>
              <a:rPr lang="en-US" sz="2800" dirty="0" err="1"/>
              <a:t>một</a:t>
            </a:r>
            <a:r>
              <a:rPr lang="en-US" sz="2800" dirty="0"/>
              <a:t> </a:t>
            </a:r>
            <a:r>
              <a:rPr lang="en-US" sz="2800" dirty="0" err="1"/>
              <a:t>mô</a:t>
            </a:r>
            <a:r>
              <a:rPr lang="en-US" sz="2800" dirty="0"/>
              <a:t> </a:t>
            </a:r>
            <a:r>
              <a:rPr lang="en-US" sz="2800" dirty="0" err="1"/>
              <a:t>hình</a:t>
            </a:r>
            <a:r>
              <a:rPr lang="en-US" sz="2800" dirty="0"/>
              <a:t> *</a:t>
            </a:r>
            <a:r>
              <a:rPr lang="en-US" sz="2800" dirty="0" err="1"/>
              <a:t>Hồi</a:t>
            </a:r>
            <a:r>
              <a:rPr lang="en-US" sz="2800" dirty="0"/>
              <a:t> Quy </a:t>
            </a:r>
            <a:r>
              <a:rPr lang="en-US" sz="2800" dirty="0" err="1"/>
              <a:t>Logarit</a:t>
            </a:r>
            <a:r>
              <a:rPr lang="en-US" sz="2800" dirty="0"/>
              <a:t>* "`model`", </a:t>
            </a:r>
            <a:r>
              <a:rPr lang="en-US" sz="2800" dirty="0" err="1"/>
              <a:t>sử</a:t>
            </a:r>
            <a:r>
              <a:rPr lang="en-US" sz="2800" dirty="0"/>
              <a:t> </a:t>
            </a:r>
            <a:r>
              <a:rPr lang="en-US" sz="2800" dirty="0" err="1"/>
              <a:t>dụng</a:t>
            </a:r>
            <a:r>
              <a:rPr lang="en-US" sz="2800" dirty="0"/>
              <a:t> </a:t>
            </a:r>
            <a:r>
              <a:rPr lang="en-US" sz="2800" dirty="0" err="1"/>
              <a:t>hàm</a:t>
            </a:r>
            <a:r>
              <a:rPr lang="en-US" sz="2800" dirty="0"/>
              <a:t> </a:t>
            </a:r>
            <a:r>
              <a:rPr lang="en-US" sz="2800" dirty="0" err="1"/>
              <a:t>glm</a:t>
            </a:r>
            <a:r>
              <a:rPr lang="en-US" sz="2800" dirty="0"/>
              <a:t>(), </a:t>
            </a:r>
            <a:r>
              <a:rPr lang="en-US" sz="2800" dirty="0" err="1"/>
              <a:t>xác</a:t>
            </a:r>
            <a:r>
              <a:rPr lang="en-US" sz="2800" dirty="0"/>
              <a:t> </a:t>
            </a:r>
            <a:r>
              <a:rPr lang="en-US" sz="2800" dirty="0" err="1"/>
              <a:t>định</a:t>
            </a:r>
            <a:r>
              <a:rPr lang="en-US" sz="2800" dirty="0"/>
              <a:t> </a:t>
            </a:r>
            <a:r>
              <a:rPr lang="en-US" sz="2800" dirty="0" err="1"/>
              <a:t>biến</a:t>
            </a:r>
            <a:r>
              <a:rPr lang="en-US" sz="2800" dirty="0"/>
              <a:t> </a:t>
            </a:r>
            <a:r>
              <a:rPr lang="en-US" sz="2800" dirty="0" err="1"/>
              <a:t>phụ</a:t>
            </a:r>
            <a:r>
              <a:rPr lang="en-US" sz="2800" dirty="0"/>
              <a:t> </a:t>
            </a:r>
            <a:r>
              <a:rPr lang="en-US" sz="2800" dirty="0" err="1"/>
              <a:t>thuộc</a:t>
            </a:r>
            <a:r>
              <a:rPr lang="en-US" sz="2800" dirty="0"/>
              <a:t> "`Status`" </a:t>
            </a:r>
            <a:r>
              <a:rPr lang="en-US" sz="2800" dirty="0" err="1"/>
              <a:t>và</a:t>
            </a:r>
            <a:r>
              <a:rPr lang="en-US" sz="2800" dirty="0"/>
              <a:t> </a:t>
            </a:r>
            <a:r>
              <a:rPr lang="en-US" sz="2800" dirty="0" err="1"/>
              <a:t>sử</a:t>
            </a:r>
            <a:r>
              <a:rPr lang="en-US" sz="2800" dirty="0"/>
              <a:t> </a:t>
            </a:r>
            <a:r>
              <a:rPr lang="en-US" sz="2800" dirty="0" err="1"/>
              <a:t>dụng</a:t>
            </a:r>
            <a:r>
              <a:rPr lang="en-US" sz="2800" dirty="0"/>
              <a:t> </a:t>
            </a:r>
            <a:r>
              <a:rPr lang="en-US" sz="2800" dirty="0" err="1"/>
              <a:t>tất</a:t>
            </a:r>
            <a:r>
              <a:rPr lang="en-US" sz="2800" dirty="0"/>
              <a:t> </a:t>
            </a:r>
            <a:r>
              <a:rPr lang="en-US" sz="2800" dirty="0" err="1"/>
              <a:t>cả</a:t>
            </a:r>
            <a:r>
              <a:rPr lang="en-US" sz="2800" dirty="0"/>
              <a:t> </a:t>
            </a:r>
            <a:r>
              <a:rPr lang="en-US" sz="2800" dirty="0" err="1"/>
              <a:t>các</a:t>
            </a:r>
            <a:r>
              <a:rPr lang="en-US" sz="2800" dirty="0"/>
              <a:t> </a:t>
            </a:r>
            <a:r>
              <a:rPr lang="en-US" sz="2800" dirty="0" err="1"/>
              <a:t>biến</a:t>
            </a:r>
            <a:r>
              <a:rPr lang="en-US" sz="2800" dirty="0"/>
              <a:t> </a:t>
            </a:r>
            <a:r>
              <a:rPr lang="en-US" sz="2800" dirty="0" err="1"/>
              <a:t>độc</a:t>
            </a:r>
            <a:r>
              <a:rPr lang="en-US" sz="2800" dirty="0"/>
              <a:t> </a:t>
            </a:r>
            <a:r>
              <a:rPr lang="en-US" sz="2800" dirty="0" err="1"/>
              <a:t>lập</a:t>
            </a:r>
            <a:r>
              <a:rPr lang="en-US" sz="2800" dirty="0"/>
              <a:t> </a:t>
            </a:r>
            <a:r>
              <a:rPr lang="en-US" sz="2800" dirty="0" err="1"/>
              <a:t>trong</a:t>
            </a:r>
            <a:r>
              <a:rPr lang="en-US" sz="2800" dirty="0"/>
              <a:t> </a:t>
            </a:r>
            <a:r>
              <a:rPr lang="en-US" sz="2800" dirty="0" err="1"/>
              <a:t>tập</a:t>
            </a:r>
            <a:r>
              <a:rPr lang="en-US" sz="2800" dirty="0"/>
              <a:t> </a:t>
            </a:r>
            <a:r>
              <a:rPr lang="en-US" sz="2800" dirty="0" err="1"/>
              <a:t>dữ</a:t>
            </a:r>
            <a:r>
              <a:rPr lang="en-US" sz="2800" dirty="0"/>
              <a:t> </a:t>
            </a:r>
            <a:r>
              <a:rPr lang="en-US" sz="2800" dirty="0" err="1"/>
              <a:t>liệu</a:t>
            </a:r>
            <a:r>
              <a:rPr lang="en-US" sz="2800" dirty="0"/>
              <a:t> "`train`" </a:t>
            </a:r>
            <a:r>
              <a:rPr lang="en-US" sz="2800" dirty="0" err="1"/>
              <a:t>theo</a:t>
            </a:r>
            <a:r>
              <a:rPr lang="en-US" sz="2800" dirty="0"/>
              <a:t> </a:t>
            </a:r>
            <a:r>
              <a:rPr lang="en-US" sz="2800" dirty="0" err="1"/>
              <a:t>phân</a:t>
            </a:r>
            <a:r>
              <a:rPr lang="en-US" sz="2800" dirty="0"/>
              <a:t> </a:t>
            </a:r>
            <a:r>
              <a:rPr lang="en-US" sz="2800" dirty="0" err="1"/>
              <a:t>phối</a:t>
            </a:r>
            <a:r>
              <a:rPr lang="en-US" sz="2800" dirty="0"/>
              <a:t> </a:t>
            </a:r>
            <a:r>
              <a:rPr lang="en-US" sz="2800" dirty="0" err="1"/>
              <a:t>nhị</a:t>
            </a:r>
            <a:r>
              <a:rPr lang="en-US" sz="2800" dirty="0"/>
              <a:t> </a:t>
            </a:r>
            <a:r>
              <a:rPr lang="en-US" sz="2800" dirty="0" err="1"/>
              <a:t>phân</a:t>
            </a:r>
            <a:r>
              <a:rPr lang="en-US" sz="2800" dirty="0"/>
              <a:t> "`binomial`". Sau </a:t>
            </a:r>
            <a:r>
              <a:rPr lang="en-US" sz="2800" dirty="0" err="1"/>
              <a:t>khi</a:t>
            </a:r>
            <a:r>
              <a:rPr lang="en-US" sz="2800" dirty="0"/>
              <a:t> </a:t>
            </a:r>
            <a:r>
              <a:rPr lang="en-US" sz="2800" dirty="0" err="1"/>
              <a:t>chạy</a:t>
            </a:r>
            <a:r>
              <a:rPr lang="en-US" sz="2800" dirty="0"/>
              <a:t> </a:t>
            </a:r>
            <a:r>
              <a:rPr lang="en-US" sz="2800" dirty="0" err="1"/>
              <a:t>ra</a:t>
            </a:r>
            <a:r>
              <a:rPr lang="en-US" sz="2800" dirty="0"/>
              <a:t> </a:t>
            </a:r>
            <a:r>
              <a:rPr lang="en-US" sz="2800" dirty="0" err="1"/>
              <a:t>kết</a:t>
            </a:r>
            <a:r>
              <a:rPr lang="en-US" sz="2800" dirty="0"/>
              <a:t> </a:t>
            </a:r>
            <a:r>
              <a:rPr lang="en-US" sz="2800" dirty="0" err="1"/>
              <a:t>quả</a:t>
            </a:r>
            <a:r>
              <a:rPr lang="en-US" sz="2800" dirty="0"/>
              <a:t>, </a:t>
            </a:r>
            <a:r>
              <a:rPr lang="en-US" sz="2800" dirty="0" err="1"/>
              <a:t>có</a:t>
            </a:r>
            <a:r>
              <a:rPr lang="en-US" sz="2800" dirty="0"/>
              <a:t> </a:t>
            </a:r>
            <a:r>
              <a:rPr lang="en-US" sz="2800" dirty="0" err="1"/>
              <a:t>thể</a:t>
            </a:r>
            <a:r>
              <a:rPr lang="en-US" sz="2800" dirty="0"/>
              <a:t> </a:t>
            </a:r>
            <a:r>
              <a:rPr lang="en-US" sz="2800" dirty="0" err="1"/>
              <a:t>nhận</a:t>
            </a:r>
            <a:r>
              <a:rPr lang="en-US" sz="2800" dirty="0"/>
              <a:t> </a:t>
            </a:r>
            <a:r>
              <a:rPr lang="en-US" sz="2800" dirty="0" err="1"/>
              <a:t>thấy</a:t>
            </a:r>
            <a:r>
              <a:rPr lang="en-US" sz="2800" dirty="0"/>
              <a:t> </a:t>
            </a:r>
            <a:r>
              <a:rPr lang="en-US" sz="2800" dirty="0" err="1"/>
              <a:t>các</a:t>
            </a:r>
            <a:r>
              <a:rPr lang="en-US" sz="2800" dirty="0"/>
              <a:t> </a:t>
            </a:r>
            <a:r>
              <a:rPr lang="en-US" sz="2800" dirty="0" err="1"/>
              <a:t>dòng</a:t>
            </a:r>
            <a:r>
              <a:rPr lang="en-US" sz="2800" dirty="0"/>
              <a:t> </a:t>
            </a:r>
            <a:r>
              <a:rPr lang="en-US" sz="2800" dirty="0" err="1"/>
              <a:t>dữ</a:t>
            </a:r>
            <a:r>
              <a:rPr lang="en-US" sz="2800" dirty="0"/>
              <a:t> </a:t>
            </a:r>
            <a:r>
              <a:rPr lang="en-US" sz="2800" dirty="0" err="1"/>
              <a:t>liệu</a:t>
            </a:r>
            <a:r>
              <a:rPr lang="en-US" sz="2800" dirty="0"/>
              <a:t> </a:t>
            </a:r>
            <a:r>
              <a:rPr lang="en-US" sz="2800" dirty="0" err="1"/>
              <a:t>quan</a:t>
            </a:r>
            <a:r>
              <a:rPr lang="en-US" sz="2800" dirty="0"/>
              <a:t> </a:t>
            </a:r>
            <a:r>
              <a:rPr lang="en-US" sz="2800" dirty="0" err="1"/>
              <a:t>trọng</a:t>
            </a:r>
            <a:r>
              <a:rPr lang="en-US" sz="2600" dirty="0"/>
              <a:t>:</a:t>
            </a:r>
          </a:p>
        </p:txBody>
      </p:sp>
      <p:sp>
        <p:nvSpPr>
          <p:cNvPr id="2" name="TextBox 23"/>
          <p:cNvSpPr txBox="1"/>
          <p:nvPr/>
        </p:nvSpPr>
        <p:spPr>
          <a:xfrm>
            <a:off x="680924" y="1444290"/>
            <a:ext cx="16006305" cy="2151358"/>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2.4.2.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Tạo ra mô hình để kiểm tra các thuộc tính: Dự đoán Sống hoặc Chết của</a:t>
            </a:r>
          </a:p>
          <a:p>
            <a:pPr lvl="0">
              <a:lnSpc>
                <a:spcPts val="5800"/>
              </a:lnSpc>
              <a:spcBef>
                <a:spcPct val="0"/>
              </a:spcBef>
            </a:pP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người bệnh Ung thư vú dựa vào các nhân tố như Tuổi, Chủng tộc, Tình trạng Es/Pro và</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một số nhân tố khác có trong tệp dữ liệu sử dụng HỒI QUY LO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GARIT</a:t>
            </a:r>
          </a:p>
        </p:txBody>
      </p:sp>
      <p:pic>
        <p:nvPicPr>
          <p:cNvPr id="6" name="Picture 5"/>
          <p:cNvPicPr>
            <a:picLocks noChangeAspect="1"/>
          </p:cNvPicPr>
          <p:nvPr/>
        </p:nvPicPr>
        <p:blipFill>
          <a:blip r:embed="rId3"/>
          <a:stretch>
            <a:fillRect/>
          </a:stretch>
        </p:blipFill>
        <p:spPr>
          <a:xfrm>
            <a:off x="680924" y="3710618"/>
            <a:ext cx="6649378" cy="2276793"/>
          </a:xfrm>
          <a:prstGeom prst="rect">
            <a:avLst/>
          </a:prstGeom>
        </p:spPr>
      </p:pic>
      <p:pic>
        <p:nvPicPr>
          <p:cNvPr id="8" name="Picture 7"/>
          <p:cNvPicPr>
            <a:picLocks noChangeAspect="1"/>
          </p:cNvPicPr>
          <p:nvPr/>
        </p:nvPicPr>
        <p:blipFill>
          <a:blip r:embed="rId4"/>
          <a:stretch>
            <a:fillRect/>
          </a:stretch>
        </p:blipFill>
        <p:spPr>
          <a:xfrm>
            <a:off x="680924" y="8243094"/>
            <a:ext cx="8420100" cy="1552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83960" y="737783"/>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4" name="Picture 3"/>
          <p:cNvPicPr>
            <a:picLocks noChangeAspect="1"/>
          </p:cNvPicPr>
          <p:nvPr/>
        </p:nvPicPr>
        <p:blipFill>
          <a:blip r:embed="rId3"/>
          <a:stretch>
            <a:fillRect/>
          </a:stretch>
        </p:blipFill>
        <p:spPr>
          <a:xfrm>
            <a:off x="9539978" y="3603268"/>
            <a:ext cx="7640116" cy="6801799"/>
          </a:xfrm>
          <a:prstGeom prst="rect">
            <a:avLst/>
          </a:prstGeom>
        </p:spPr>
      </p:pic>
      <p:sp>
        <p:nvSpPr>
          <p:cNvPr id="2" name="TextBox 23"/>
          <p:cNvSpPr txBox="1"/>
          <p:nvPr/>
        </p:nvSpPr>
        <p:spPr>
          <a:xfrm>
            <a:off x="680924" y="1444290"/>
            <a:ext cx="16006305" cy="2151358"/>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2.4.2.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Tạo ra mô hình để kiểm tra các thuộc tính: Dự đoán Sống hoặc Chết của</a:t>
            </a:r>
          </a:p>
          <a:p>
            <a:pPr lvl="0">
              <a:lnSpc>
                <a:spcPts val="5800"/>
              </a:lnSpc>
              <a:spcBef>
                <a:spcPct val="0"/>
              </a:spcBef>
            </a:pP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người bệnh Ung thư vú dựa vào các nhân tố như Tuổi, Chủng tộc, Tình trạng Es/Pro và</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một số nhân tố khác có trong tệp dữ liệu sử dụng HỒI QUY LO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GARIT</a:t>
            </a:r>
          </a:p>
        </p:txBody>
      </p:sp>
      <p:sp>
        <p:nvSpPr>
          <p:cNvPr id="6" name="TextBox 5"/>
          <p:cNvSpPr txBox="1"/>
          <p:nvPr/>
        </p:nvSpPr>
        <p:spPr>
          <a:xfrm>
            <a:off x="251198" y="4302155"/>
            <a:ext cx="9288780" cy="5016758"/>
          </a:xfrm>
          <a:prstGeom prst="rect">
            <a:avLst/>
          </a:prstGeom>
          <a:noFill/>
        </p:spPr>
        <p:txBody>
          <a:bodyPr wrap="square">
            <a:spAutoFit/>
          </a:bodyPr>
          <a:lstStyle/>
          <a:p>
            <a:r>
              <a:rPr lang="en-US" sz="3200" dirty="0"/>
              <a:t> Sau </a:t>
            </a:r>
            <a:r>
              <a:rPr lang="en-US" sz="3200" dirty="0" err="1"/>
              <a:t>khi</a:t>
            </a:r>
            <a:r>
              <a:rPr lang="en-US" sz="3200" dirty="0"/>
              <a:t> </a:t>
            </a:r>
            <a:r>
              <a:rPr lang="en-US" sz="3200" dirty="0" err="1"/>
              <a:t>chạy</a:t>
            </a:r>
            <a:r>
              <a:rPr lang="en-US" sz="3200" dirty="0"/>
              <a:t> </a:t>
            </a:r>
            <a:r>
              <a:rPr lang="en-US" sz="3200" dirty="0" err="1"/>
              <a:t>ra</a:t>
            </a:r>
            <a:r>
              <a:rPr lang="en-US" sz="3200" dirty="0"/>
              <a:t> </a:t>
            </a:r>
            <a:r>
              <a:rPr lang="en-US" sz="3200" dirty="0" err="1"/>
              <a:t>kết</a:t>
            </a:r>
            <a:r>
              <a:rPr lang="en-US" sz="3200" dirty="0"/>
              <a:t> </a:t>
            </a:r>
            <a:r>
              <a:rPr lang="en-US" sz="3200" dirty="0" err="1"/>
              <a:t>quả</a:t>
            </a:r>
            <a:r>
              <a:rPr lang="en-US" sz="3200" dirty="0"/>
              <a:t>, </a:t>
            </a:r>
            <a:r>
              <a:rPr lang="en-US" sz="3200" dirty="0" err="1"/>
              <a:t>có</a:t>
            </a:r>
            <a:r>
              <a:rPr lang="en-US" sz="3200" dirty="0"/>
              <a:t> </a:t>
            </a:r>
            <a:r>
              <a:rPr lang="en-US" sz="3200" dirty="0" err="1"/>
              <a:t>thể</a:t>
            </a:r>
            <a:r>
              <a:rPr lang="en-US" sz="3200" dirty="0"/>
              <a:t> </a:t>
            </a:r>
            <a:r>
              <a:rPr lang="en-US" sz="3200" dirty="0" err="1"/>
              <a:t>nhận</a:t>
            </a:r>
            <a:r>
              <a:rPr lang="en-US" sz="3200" dirty="0"/>
              <a:t> </a:t>
            </a:r>
            <a:r>
              <a:rPr lang="en-US" sz="3200" dirty="0" err="1"/>
              <a:t>thấy</a:t>
            </a:r>
            <a:r>
              <a:rPr lang="en-US" sz="3200" dirty="0"/>
              <a:t> </a:t>
            </a:r>
            <a:r>
              <a:rPr lang="en-US" sz="3200" dirty="0" err="1"/>
              <a:t>các</a:t>
            </a:r>
            <a:r>
              <a:rPr lang="en-US" sz="3200" dirty="0"/>
              <a:t> </a:t>
            </a:r>
            <a:r>
              <a:rPr lang="en-US" sz="3200" dirty="0" err="1"/>
              <a:t>dòng</a:t>
            </a:r>
            <a:r>
              <a:rPr lang="en-US" sz="3200" dirty="0"/>
              <a:t> </a:t>
            </a:r>
            <a:r>
              <a:rPr lang="en-US" sz="3200" dirty="0" err="1"/>
              <a:t>dữ</a:t>
            </a:r>
            <a:r>
              <a:rPr lang="en-US" sz="3200" dirty="0"/>
              <a:t> </a:t>
            </a:r>
            <a:r>
              <a:rPr lang="en-US" sz="3200" dirty="0" err="1"/>
              <a:t>liệu</a:t>
            </a:r>
            <a:r>
              <a:rPr lang="en-US" sz="3200" dirty="0"/>
              <a:t> </a:t>
            </a:r>
            <a:r>
              <a:rPr lang="en-US" sz="3200" dirty="0" err="1"/>
              <a:t>quan</a:t>
            </a:r>
            <a:r>
              <a:rPr lang="en-US" sz="3200" dirty="0"/>
              <a:t> </a:t>
            </a:r>
            <a:r>
              <a:rPr lang="en-US" sz="3200" dirty="0" err="1"/>
              <a:t>trọng</a:t>
            </a:r>
            <a:r>
              <a:rPr lang="en-US" sz="3200" dirty="0"/>
              <a:t>:</a:t>
            </a:r>
          </a:p>
          <a:p>
            <a:r>
              <a:rPr lang="en-US" sz="3200" dirty="0"/>
              <a:t>-   Coefficients: </a:t>
            </a:r>
            <a:r>
              <a:rPr lang="en-US" sz="3200" dirty="0" err="1"/>
              <a:t>thông</a:t>
            </a:r>
            <a:r>
              <a:rPr lang="en-US" sz="3200" dirty="0"/>
              <a:t> tin </a:t>
            </a:r>
            <a:r>
              <a:rPr lang="en-US" sz="3200" dirty="0" err="1"/>
              <a:t>về</a:t>
            </a:r>
            <a:r>
              <a:rPr lang="en-US" sz="3200" dirty="0"/>
              <a:t> </a:t>
            </a:r>
            <a:r>
              <a:rPr lang="en-US" sz="3200" dirty="0" err="1"/>
              <a:t>các</a:t>
            </a:r>
            <a:r>
              <a:rPr lang="en-US" sz="3200" dirty="0"/>
              <a:t> </a:t>
            </a:r>
            <a:r>
              <a:rPr lang="en-US" sz="3200" dirty="0" err="1"/>
              <a:t>hệ</a:t>
            </a:r>
            <a:r>
              <a:rPr lang="en-US" sz="3200" dirty="0"/>
              <a:t> </a:t>
            </a:r>
            <a:r>
              <a:rPr lang="en-US" sz="3200" dirty="0" err="1"/>
              <a:t>số</a:t>
            </a:r>
            <a:r>
              <a:rPr lang="en-US" sz="3200" dirty="0"/>
              <a:t> </a:t>
            </a:r>
            <a:r>
              <a:rPr lang="en-US" sz="3200" dirty="0" err="1"/>
              <a:t>hồi</a:t>
            </a:r>
            <a:r>
              <a:rPr lang="en-US" sz="3200" dirty="0"/>
              <a:t> </a:t>
            </a:r>
            <a:r>
              <a:rPr lang="en-US" sz="3200" dirty="0" err="1"/>
              <a:t>quy</a:t>
            </a:r>
            <a:r>
              <a:rPr lang="en-US" sz="3200" dirty="0"/>
              <a:t> </a:t>
            </a:r>
            <a:r>
              <a:rPr lang="en-US" sz="3200" dirty="0" err="1"/>
              <a:t>của</a:t>
            </a:r>
            <a:r>
              <a:rPr lang="en-US" sz="3200" dirty="0"/>
              <a:t> </a:t>
            </a:r>
            <a:r>
              <a:rPr lang="en-US" sz="3200" dirty="0" err="1"/>
              <a:t>mô</a:t>
            </a:r>
            <a:r>
              <a:rPr lang="en-US" sz="3200" dirty="0"/>
              <a:t> </a:t>
            </a:r>
            <a:r>
              <a:rPr lang="en-US" sz="3200" dirty="0" err="1"/>
              <a:t>hình</a:t>
            </a:r>
            <a:r>
              <a:rPr lang="en-US" sz="3200" dirty="0"/>
              <a:t>. </a:t>
            </a:r>
            <a:r>
              <a:rPr lang="en-US" sz="3200" dirty="0" err="1"/>
              <a:t>Mỗi</a:t>
            </a:r>
            <a:r>
              <a:rPr lang="en-US" sz="3200" dirty="0"/>
              <a:t> </a:t>
            </a:r>
            <a:r>
              <a:rPr lang="en-US" sz="3200" dirty="0" err="1"/>
              <a:t>hàng</a:t>
            </a:r>
            <a:r>
              <a:rPr lang="en-US" sz="3200" dirty="0"/>
              <a:t> </a:t>
            </a:r>
            <a:r>
              <a:rPr lang="en-US" sz="3200" dirty="0" err="1"/>
              <a:t>trong</a:t>
            </a:r>
            <a:r>
              <a:rPr lang="en-US" sz="3200" dirty="0"/>
              <a:t> </a:t>
            </a:r>
            <a:r>
              <a:rPr lang="en-US" sz="3200" dirty="0" err="1"/>
              <a:t>bảng</a:t>
            </a:r>
            <a:r>
              <a:rPr lang="en-US" sz="3200" dirty="0"/>
              <a:t> </a:t>
            </a:r>
            <a:r>
              <a:rPr lang="en-US" sz="3200" dirty="0" err="1"/>
              <a:t>tương</a:t>
            </a:r>
            <a:r>
              <a:rPr lang="en-US" sz="3200" dirty="0"/>
              <a:t> </a:t>
            </a:r>
            <a:r>
              <a:rPr lang="en-US" sz="3200" dirty="0" err="1"/>
              <a:t>ứng</a:t>
            </a:r>
            <a:r>
              <a:rPr lang="en-US" sz="3200" dirty="0"/>
              <a:t> </a:t>
            </a:r>
            <a:r>
              <a:rPr lang="en-US" sz="3200" dirty="0" err="1"/>
              <a:t>với</a:t>
            </a:r>
            <a:r>
              <a:rPr lang="en-US" sz="3200" dirty="0"/>
              <a:t> </a:t>
            </a:r>
            <a:r>
              <a:rPr lang="en-US" sz="3200" dirty="0" err="1"/>
              <a:t>một</a:t>
            </a:r>
            <a:r>
              <a:rPr lang="en-US" sz="3200" dirty="0"/>
              <a:t> </a:t>
            </a:r>
            <a:r>
              <a:rPr lang="en-US" sz="3200" dirty="0" err="1"/>
              <a:t>biến</a:t>
            </a:r>
            <a:r>
              <a:rPr lang="en-US" sz="3200" dirty="0"/>
              <a:t> </a:t>
            </a:r>
            <a:r>
              <a:rPr lang="en-US" sz="3200" dirty="0" err="1"/>
              <a:t>độc</a:t>
            </a:r>
            <a:r>
              <a:rPr lang="en-US" sz="3200" dirty="0"/>
              <a:t> </a:t>
            </a:r>
            <a:r>
              <a:rPr lang="en-US" sz="3200" dirty="0" err="1"/>
              <a:t>lập</a:t>
            </a:r>
            <a:r>
              <a:rPr lang="en-US" sz="3200" dirty="0"/>
              <a:t>, </a:t>
            </a:r>
            <a:r>
              <a:rPr lang="en-US" sz="3200" dirty="0" err="1"/>
              <a:t>và</a:t>
            </a:r>
            <a:r>
              <a:rPr lang="en-US" sz="3200" dirty="0"/>
              <a:t> </a:t>
            </a:r>
            <a:r>
              <a:rPr lang="en-US" sz="3200" dirty="0" err="1"/>
              <a:t>các</a:t>
            </a:r>
            <a:r>
              <a:rPr lang="en-US" sz="3200" dirty="0"/>
              <a:t> </a:t>
            </a:r>
            <a:r>
              <a:rPr lang="en-US" sz="3200" dirty="0" err="1"/>
              <a:t>thông</a:t>
            </a:r>
            <a:r>
              <a:rPr lang="en-US" sz="3200" dirty="0"/>
              <a:t> tin bao </a:t>
            </a:r>
            <a:r>
              <a:rPr lang="en-US" sz="3200" dirty="0" err="1"/>
              <a:t>gồm</a:t>
            </a:r>
            <a:r>
              <a:rPr lang="en-US" sz="3200" dirty="0"/>
              <a:t>:</a:t>
            </a:r>
          </a:p>
          <a:p>
            <a:r>
              <a:rPr lang="en-US" sz="3200" dirty="0"/>
              <a:t>-   Estimate</a:t>
            </a:r>
          </a:p>
          <a:p>
            <a:r>
              <a:rPr lang="en-US" sz="3200" dirty="0"/>
              <a:t>-   Std. Error</a:t>
            </a:r>
          </a:p>
          <a:p>
            <a:r>
              <a:rPr lang="en-US" sz="3200" dirty="0"/>
              <a:t>-   z value</a:t>
            </a:r>
          </a:p>
          <a:p>
            <a:r>
              <a:rPr lang="en-US" sz="3200" dirty="0"/>
              <a:t>-   </a:t>
            </a:r>
            <a:r>
              <a:rPr lang="en-US" sz="3200" dirty="0" err="1"/>
              <a:t>Pr</a:t>
            </a:r>
            <a:r>
              <a:rPr lang="en-US" sz="3200" dirty="0"/>
              <a:t>(\&gt;\|z</a:t>
            </a:r>
          </a:p>
          <a:p>
            <a:r>
              <a:rPr lang="en-US" sz="3200" dirty="0"/>
              <a:t>-   </a:t>
            </a:r>
            <a:r>
              <a:rPr lang="en-US" sz="3200" dirty="0" err="1"/>
              <a:t>Signif</a:t>
            </a:r>
            <a:r>
              <a:rPr lang="en-US" sz="3200" dirty="0"/>
              <a:t>. codes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28600" y="612609"/>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952500" y="1442923"/>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graphicFrame>
        <p:nvGraphicFramePr>
          <p:cNvPr id="2" name="Google Shape;119;p3"/>
          <p:cNvGraphicFramePr/>
          <p:nvPr/>
        </p:nvGraphicFramePr>
        <p:xfrm>
          <a:off x="938852" y="3076984"/>
          <a:ext cx="16383000" cy="5767093"/>
        </p:xfrm>
        <a:graphic>
          <a:graphicData uri="http://schemas.openxmlformats.org/drawingml/2006/table">
            <a:tbl>
              <a:tblPr>
                <a:noFill/>
              </a:tblPr>
              <a:tblGrid>
                <a:gridCol w="4815179">
                  <a:extLst>
                    <a:ext uri="{9D8B030D-6E8A-4147-A177-3AD203B41FA5}">
                      <a16:colId xmlns:a16="http://schemas.microsoft.com/office/drawing/2014/main" val="20000"/>
                    </a:ext>
                  </a:extLst>
                </a:gridCol>
                <a:gridCol w="6106821">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1693600">
                <a:tc>
                  <a:txBody>
                    <a:bodyPr/>
                    <a:lstStyle/>
                    <a:p>
                      <a:pPr marL="0" lvl="0" indent="0" algn="l" rtl="0">
                        <a:spcBef>
                          <a:spcPts val="0"/>
                        </a:spcBef>
                        <a:spcAft>
                          <a:spcPts val="0"/>
                        </a:spcAft>
                        <a:buNone/>
                      </a:pPr>
                      <a:endParaRPr dirty="0">
                        <a:solidFill>
                          <a:schemeClr val="lt1"/>
                        </a:solidFill>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5400" dirty="0" err="1">
                          <a:solidFill>
                            <a:srgbClr val="FFFF00"/>
                          </a:solidFill>
                          <a:latin typeface="Tahoma" panose="020B0604030504040204"/>
                          <a:ea typeface="Tahoma" panose="020B0604030504040204"/>
                          <a:cs typeface="Tahoma" panose="020B0604030504040204"/>
                          <a:sym typeface="Tahoma" panose="020B0604030504040204"/>
                        </a:rPr>
                        <a:t>Dự</a:t>
                      </a:r>
                      <a:r>
                        <a:rPr lang="en-US" sz="5400" dirty="0">
                          <a:solidFill>
                            <a:srgbClr val="FFFF00"/>
                          </a:solidFill>
                          <a:latin typeface="Tahoma" panose="020B0604030504040204"/>
                          <a:ea typeface="Tahoma" panose="020B0604030504040204"/>
                          <a:cs typeface="Tahoma" panose="020B0604030504040204"/>
                          <a:sym typeface="Tahoma" panose="020B0604030504040204"/>
                        </a:rPr>
                        <a:t> </a:t>
                      </a:r>
                      <a:r>
                        <a:rPr lang="en-US" sz="5400" dirty="0" err="1">
                          <a:solidFill>
                            <a:srgbClr val="FFFF00"/>
                          </a:solidFill>
                          <a:latin typeface="Tahoma" panose="020B0604030504040204"/>
                          <a:ea typeface="Tahoma" panose="020B0604030504040204"/>
                          <a:cs typeface="Tahoma" panose="020B0604030504040204"/>
                          <a:sym typeface="Tahoma" panose="020B0604030504040204"/>
                        </a:rPr>
                        <a:t>báo</a:t>
                      </a:r>
                      <a:r>
                        <a:rPr lang="en-US" sz="5400" dirty="0">
                          <a:solidFill>
                            <a:srgbClr val="FFFF00"/>
                          </a:solidFill>
                          <a:latin typeface="Tahoma" panose="020B0604030504040204"/>
                          <a:ea typeface="Tahoma" panose="020B0604030504040204"/>
                          <a:cs typeface="Tahoma" panose="020B0604030504040204"/>
                          <a:sym typeface="Tahoma" panose="020B0604030504040204"/>
                        </a:rPr>
                        <a:t> = 0</a:t>
                      </a:r>
                      <a:endParaRPr sz="5400" dirty="0">
                        <a:solidFill>
                          <a:srgbClr val="FFFF00"/>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5400" dirty="0" err="1">
                          <a:solidFill>
                            <a:srgbClr val="FFFF00"/>
                          </a:solidFill>
                          <a:latin typeface="Tahoma" panose="020B0604030504040204"/>
                          <a:ea typeface="Tahoma" panose="020B0604030504040204"/>
                          <a:cs typeface="Tahoma" panose="020B0604030504040204"/>
                          <a:sym typeface="Tahoma" panose="020B0604030504040204"/>
                        </a:rPr>
                        <a:t>Dự</a:t>
                      </a:r>
                      <a:r>
                        <a:rPr lang="en-US" sz="5400" dirty="0">
                          <a:solidFill>
                            <a:srgbClr val="FFFF00"/>
                          </a:solidFill>
                          <a:latin typeface="Tahoma" panose="020B0604030504040204"/>
                          <a:ea typeface="Tahoma" panose="020B0604030504040204"/>
                          <a:cs typeface="Tahoma" panose="020B0604030504040204"/>
                          <a:sym typeface="Tahoma" panose="020B0604030504040204"/>
                        </a:rPr>
                        <a:t> </a:t>
                      </a:r>
                      <a:r>
                        <a:rPr lang="en-US" sz="5400" dirty="0" err="1">
                          <a:solidFill>
                            <a:srgbClr val="FFFF00"/>
                          </a:solidFill>
                          <a:latin typeface="Tahoma" panose="020B0604030504040204"/>
                          <a:ea typeface="Tahoma" panose="020B0604030504040204"/>
                          <a:cs typeface="Tahoma" panose="020B0604030504040204"/>
                          <a:sym typeface="Tahoma" panose="020B0604030504040204"/>
                        </a:rPr>
                        <a:t>báo</a:t>
                      </a:r>
                      <a:r>
                        <a:rPr lang="en-US" sz="5400" dirty="0">
                          <a:solidFill>
                            <a:srgbClr val="FFFF00"/>
                          </a:solidFill>
                          <a:latin typeface="Tahoma" panose="020B0604030504040204"/>
                          <a:ea typeface="Tahoma" panose="020B0604030504040204"/>
                          <a:cs typeface="Tahoma" panose="020B0604030504040204"/>
                          <a:sym typeface="Tahoma" panose="020B0604030504040204"/>
                        </a:rPr>
                        <a:t> = 1</a:t>
                      </a:r>
                      <a:endParaRPr sz="5400" dirty="0">
                        <a:solidFill>
                          <a:srgbClr val="FFFF00"/>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bg2">
                        <a:lumMod val="50000"/>
                      </a:schemeClr>
                    </a:solidFill>
                  </a:tcPr>
                </a:tc>
                <a:extLst>
                  <a:ext uri="{0D108BD9-81ED-4DB2-BD59-A6C34878D82A}">
                    <a16:rowId xmlns:a16="http://schemas.microsoft.com/office/drawing/2014/main" val="10000"/>
                  </a:ext>
                </a:extLst>
              </a:tr>
              <a:tr h="2140900">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Thực</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tế</a:t>
                      </a:r>
                      <a:r>
                        <a:rPr lang="en-US" sz="4800" dirty="0">
                          <a:solidFill>
                            <a:schemeClr val="lt1"/>
                          </a:solidFill>
                          <a:latin typeface="Tahoma" panose="020B0604030504040204"/>
                          <a:ea typeface="Tahoma" panose="020B0604030504040204"/>
                          <a:cs typeface="Tahoma" panose="020B0604030504040204"/>
                          <a:sym typeface="Tahoma" panose="020B0604030504040204"/>
                        </a:rPr>
                        <a:t> =0</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Âm</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tính</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thực</a:t>
                      </a:r>
                      <a:endParaRPr sz="4800" dirty="0">
                        <a:solidFill>
                          <a:schemeClr val="lt1"/>
                        </a:solidFill>
                        <a:latin typeface="Tahoma" panose="020B0604030504040204"/>
                        <a:ea typeface="Tahoma" panose="020B0604030504040204"/>
                        <a:cs typeface="Tahoma" panose="020B0604030504040204"/>
                        <a:sym typeface="Tahoma" panose="020B0604030504040204"/>
                      </a:endParaRPr>
                    </a:p>
                    <a:p>
                      <a:pPr marL="0" lvl="0" indent="0" algn="ctr" rtl="0">
                        <a:lnSpc>
                          <a:spcPct val="115000"/>
                        </a:lnSpc>
                        <a:spcBef>
                          <a:spcPts val="1200"/>
                        </a:spcBef>
                        <a:spcAft>
                          <a:spcPts val="0"/>
                        </a:spcAft>
                        <a:buClr>
                          <a:schemeClr val="dk1"/>
                        </a:buClr>
                        <a:buSzPts val="1100"/>
                        <a:buFont typeface="Arial" panose="020B0604020202020204"/>
                        <a:buNone/>
                      </a:pPr>
                      <a:r>
                        <a:rPr lang="en-US" sz="4800" dirty="0">
                          <a:solidFill>
                            <a:schemeClr val="lt1"/>
                          </a:solidFill>
                          <a:latin typeface="Tahoma" panose="020B0604030504040204"/>
                          <a:ea typeface="Tahoma" panose="020B0604030504040204"/>
                          <a:cs typeface="Tahoma" panose="020B0604030504040204"/>
                          <a:sym typeface="Tahoma" panose="020B0604030504040204"/>
                        </a:rPr>
                        <a:t>(TN-True Negative)</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accent1">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Dương</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tính</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giả</a:t>
                      </a:r>
                      <a:endParaRPr sz="4800" dirty="0">
                        <a:solidFill>
                          <a:schemeClr val="lt1"/>
                        </a:solidFill>
                        <a:latin typeface="Tahoma" panose="020B0604030504040204"/>
                        <a:ea typeface="Tahoma" panose="020B0604030504040204"/>
                        <a:cs typeface="Tahoma" panose="020B0604030504040204"/>
                        <a:sym typeface="Tahoma" panose="020B0604030504040204"/>
                      </a:endParaRPr>
                    </a:p>
                    <a:p>
                      <a:pPr marL="0" lvl="0" indent="0" algn="ctr" rtl="0">
                        <a:lnSpc>
                          <a:spcPct val="115000"/>
                        </a:lnSpc>
                        <a:spcBef>
                          <a:spcPts val="1200"/>
                        </a:spcBef>
                        <a:spcAft>
                          <a:spcPts val="0"/>
                        </a:spcAft>
                        <a:buClr>
                          <a:schemeClr val="dk1"/>
                        </a:buClr>
                        <a:buSzPts val="1100"/>
                        <a:buFont typeface="Arial" panose="020B0604020202020204"/>
                        <a:buNone/>
                      </a:pPr>
                      <a:r>
                        <a:rPr lang="en-US" sz="4800" dirty="0">
                          <a:solidFill>
                            <a:schemeClr val="lt1"/>
                          </a:solidFill>
                          <a:latin typeface="Tahoma" panose="020B0604030504040204"/>
                          <a:ea typeface="Tahoma" panose="020B0604030504040204"/>
                          <a:cs typeface="Tahoma" panose="020B0604030504040204"/>
                          <a:sym typeface="Tahoma" panose="020B0604030504040204"/>
                        </a:rPr>
                        <a:t>(FP-False Positive)</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accent1">
                        <a:lumMod val="50000"/>
                      </a:schemeClr>
                    </a:solidFill>
                  </a:tcPr>
                </a:tc>
                <a:extLst>
                  <a:ext uri="{0D108BD9-81ED-4DB2-BD59-A6C34878D82A}">
                    <a16:rowId xmlns:a16="http://schemas.microsoft.com/office/drawing/2014/main" val="10001"/>
                  </a:ext>
                </a:extLst>
              </a:tr>
              <a:tr h="1693600">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Thực</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tế</a:t>
                      </a:r>
                      <a:r>
                        <a:rPr lang="en-US" sz="4800" dirty="0">
                          <a:solidFill>
                            <a:schemeClr val="lt1"/>
                          </a:solidFill>
                          <a:latin typeface="Tahoma" panose="020B0604030504040204"/>
                          <a:ea typeface="Tahoma" panose="020B0604030504040204"/>
                          <a:cs typeface="Tahoma" panose="020B0604030504040204"/>
                          <a:sym typeface="Tahoma" panose="020B0604030504040204"/>
                        </a:rPr>
                        <a:t> =1</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Âm</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tính</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giả</a:t>
                      </a:r>
                      <a:endParaRPr sz="4800" dirty="0">
                        <a:solidFill>
                          <a:schemeClr val="lt1"/>
                        </a:solidFill>
                        <a:latin typeface="Tahoma" panose="020B0604030504040204"/>
                        <a:ea typeface="Tahoma" panose="020B0604030504040204"/>
                        <a:cs typeface="Tahoma" panose="020B0604030504040204"/>
                        <a:sym typeface="Tahoma" panose="020B0604030504040204"/>
                      </a:endParaRPr>
                    </a:p>
                    <a:p>
                      <a:pPr marL="0" lvl="0" indent="0" algn="ctr" rtl="0">
                        <a:lnSpc>
                          <a:spcPct val="115000"/>
                        </a:lnSpc>
                        <a:spcBef>
                          <a:spcPts val="1200"/>
                        </a:spcBef>
                        <a:spcAft>
                          <a:spcPts val="0"/>
                        </a:spcAft>
                        <a:buClr>
                          <a:schemeClr val="dk1"/>
                        </a:buClr>
                        <a:buSzPts val="1100"/>
                        <a:buFont typeface="Arial" panose="020B0604020202020204"/>
                        <a:buNone/>
                      </a:pPr>
                      <a:r>
                        <a:rPr lang="en-US" sz="4800" dirty="0">
                          <a:solidFill>
                            <a:schemeClr val="lt1"/>
                          </a:solidFill>
                          <a:latin typeface="Tahoma" panose="020B0604030504040204"/>
                          <a:ea typeface="Tahoma" panose="020B0604030504040204"/>
                          <a:cs typeface="Tahoma" panose="020B0604030504040204"/>
                          <a:sym typeface="Tahoma" panose="020B0604030504040204"/>
                        </a:rPr>
                        <a:t>(FN-False Negative)</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accent1">
                        <a:lumMod val="75000"/>
                      </a:schemeClr>
                    </a:solidFill>
                  </a:tcPr>
                </a:tc>
                <a:tc>
                  <a:txBody>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4800" dirty="0" err="1">
                          <a:solidFill>
                            <a:schemeClr val="lt1"/>
                          </a:solidFill>
                          <a:latin typeface="Tahoma" panose="020B0604030504040204"/>
                          <a:ea typeface="Tahoma" panose="020B0604030504040204"/>
                          <a:cs typeface="Tahoma" panose="020B0604030504040204"/>
                          <a:sym typeface="Tahoma" panose="020B0604030504040204"/>
                        </a:rPr>
                        <a:t>Dương</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tính</a:t>
                      </a:r>
                      <a:r>
                        <a:rPr lang="en-US" sz="4800" dirty="0">
                          <a:solidFill>
                            <a:schemeClr val="lt1"/>
                          </a:solidFill>
                          <a:latin typeface="Tahoma" panose="020B0604030504040204"/>
                          <a:ea typeface="Tahoma" panose="020B0604030504040204"/>
                          <a:cs typeface="Tahoma" panose="020B0604030504040204"/>
                          <a:sym typeface="Tahoma" panose="020B0604030504040204"/>
                        </a:rPr>
                        <a:t> </a:t>
                      </a:r>
                      <a:r>
                        <a:rPr lang="en-US" sz="4800" dirty="0" err="1">
                          <a:solidFill>
                            <a:schemeClr val="lt1"/>
                          </a:solidFill>
                          <a:latin typeface="Tahoma" panose="020B0604030504040204"/>
                          <a:ea typeface="Tahoma" panose="020B0604030504040204"/>
                          <a:cs typeface="Tahoma" panose="020B0604030504040204"/>
                          <a:sym typeface="Tahoma" panose="020B0604030504040204"/>
                        </a:rPr>
                        <a:t>thực</a:t>
                      </a:r>
                      <a:endParaRPr sz="4800" dirty="0">
                        <a:solidFill>
                          <a:schemeClr val="lt1"/>
                        </a:solidFill>
                        <a:latin typeface="Tahoma" panose="020B0604030504040204"/>
                        <a:ea typeface="Tahoma" panose="020B0604030504040204"/>
                        <a:cs typeface="Tahoma" panose="020B0604030504040204"/>
                        <a:sym typeface="Tahoma" panose="020B0604030504040204"/>
                      </a:endParaRPr>
                    </a:p>
                    <a:p>
                      <a:pPr marL="0" lvl="0" indent="0" algn="ctr" rtl="0">
                        <a:lnSpc>
                          <a:spcPct val="115000"/>
                        </a:lnSpc>
                        <a:spcBef>
                          <a:spcPts val="1200"/>
                        </a:spcBef>
                        <a:spcAft>
                          <a:spcPts val="0"/>
                        </a:spcAft>
                        <a:buClr>
                          <a:schemeClr val="dk1"/>
                        </a:buClr>
                        <a:buSzPts val="1100"/>
                        <a:buFont typeface="Arial" panose="020B0604020202020204"/>
                        <a:buNone/>
                      </a:pPr>
                      <a:r>
                        <a:rPr lang="en-US" sz="4800" dirty="0">
                          <a:solidFill>
                            <a:schemeClr val="lt1"/>
                          </a:solidFill>
                          <a:latin typeface="Tahoma" panose="020B0604030504040204"/>
                          <a:ea typeface="Tahoma" panose="020B0604030504040204"/>
                          <a:cs typeface="Tahoma" panose="020B0604030504040204"/>
                          <a:sym typeface="Tahoma" panose="020B0604030504040204"/>
                        </a:rPr>
                        <a:t>(TP-True Positive)</a:t>
                      </a:r>
                      <a:endParaRPr sz="4800" dirty="0">
                        <a:solidFill>
                          <a:schemeClr val="lt1"/>
                        </a:solidFill>
                        <a:latin typeface="Tahoma" panose="020B0604030504040204"/>
                        <a:ea typeface="Tahoma" panose="020B0604030504040204"/>
                        <a:cs typeface="Tahoma" panose="020B0604030504040204"/>
                        <a:sym typeface="Tahoma" panose="020B0604030504040204"/>
                      </a:endParaRPr>
                    </a:p>
                  </a:txBody>
                  <a:tcPr marL="91425" marR="91425" marT="91425" marB="91425">
                    <a:solidFill>
                      <a:schemeClr val="accent1">
                        <a:lumMod val="75000"/>
                      </a:schemeClr>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271584" y="793215"/>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914400" y="171450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3" name="Google Shape;110;p4"/>
          <p:cNvSpPr txBox="1"/>
          <p:nvPr/>
        </p:nvSpPr>
        <p:spPr>
          <a:xfrm>
            <a:off x="601675" y="2338990"/>
            <a:ext cx="9144000" cy="281619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gn="just">
              <a:lnSpc>
                <a:spcPct val="150000"/>
              </a:lnSpc>
              <a:buClr>
                <a:srgbClr val="000000"/>
              </a:buClr>
              <a:buSzPts val="1100"/>
              <a:buFont typeface="Arial" panose="020B0604020202020204"/>
              <a:buNone/>
            </a:pPr>
            <a:r>
              <a:rPr lang="en-US" sz="3600" kern="0" dirty="0">
                <a:latin typeface="Tahoma" panose="020B0604030504040204"/>
                <a:ea typeface="Tahoma" panose="020B0604030504040204"/>
                <a:cs typeface="Tahoma" panose="020B0604030504040204"/>
                <a:sym typeface="Tahoma" panose="020B0604030504040204"/>
              </a:rPr>
              <a:t>	- </a:t>
            </a:r>
            <a:r>
              <a:rPr lang="en-US" sz="3000" b="1" kern="0" dirty="0">
                <a:latin typeface="Tahoma" panose="020B0604030504040204"/>
                <a:ea typeface="Tahoma" panose="020B0604030504040204"/>
                <a:cs typeface="Tahoma" panose="020B0604030504040204"/>
                <a:sym typeface="Tahoma" panose="020B0604030504040204"/>
              </a:rPr>
              <a:t>N: </a:t>
            </a:r>
            <a:r>
              <a:rPr lang="en-US" sz="3000" kern="0" dirty="0">
                <a:latin typeface="Tahoma" panose="020B0604030504040204"/>
                <a:ea typeface="Tahoma" panose="020B0604030504040204"/>
                <a:cs typeface="Tahoma" panose="020B0604030504040204"/>
                <a:sym typeface="Tahoma" panose="020B0604030504040204"/>
              </a:rPr>
              <a:t> </a:t>
            </a:r>
            <a:r>
              <a:rPr lang="en-US" sz="3000" kern="0" dirty="0" err="1">
                <a:latin typeface="Tahoma" panose="020B0604030504040204"/>
                <a:ea typeface="Tahoma" panose="020B0604030504040204"/>
                <a:cs typeface="Tahoma" panose="020B0604030504040204"/>
                <a:sym typeface="Tahoma" panose="020B0604030504040204"/>
              </a:rPr>
              <a:t>là</a:t>
            </a:r>
            <a:r>
              <a:rPr lang="en-US" sz="3000" kern="0" dirty="0">
                <a:latin typeface="Tahoma" panose="020B0604030504040204"/>
                <a:ea typeface="Tahoma" panose="020B0604030504040204"/>
                <a:cs typeface="Tahoma" panose="020B0604030504040204"/>
                <a:sym typeface="Tahoma" panose="020B0604030504040204"/>
              </a:rPr>
              <a:t> </a:t>
            </a:r>
            <a:r>
              <a:rPr lang="en-US" sz="3000" kern="0" dirty="0" err="1">
                <a:latin typeface="Tahoma" panose="020B0604030504040204"/>
                <a:ea typeface="Tahoma" panose="020B0604030504040204"/>
                <a:cs typeface="Tahoma" panose="020B0604030504040204"/>
                <a:sym typeface="Tahoma" panose="020B0604030504040204"/>
              </a:rPr>
              <a:t>số</a:t>
            </a:r>
            <a:r>
              <a:rPr lang="en-US" sz="3000" kern="0" dirty="0">
                <a:latin typeface="Tahoma" panose="020B0604030504040204"/>
                <a:ea typeface="Tahoma" panose="020B0604030504040204"/>
                <a:cs typeface="Tahoma" panose="020B0604030504040204"/>
                <a:sym typeface="Tahoma" panose="020B0604030504040204"/>
              </a:rPr>
              <a:t> </a:t>
            </a:r>
            <a:r>
              <a:rPr lang="en-US" sz="3000" kern="0" dirty="0" err="1">
                <a:latin typeface="Tahoma" panose="020B0604030504040204"/>
                <a:ea typeface="Tahoma" panose="020B0604030504040204"/>
                <a:cs typeface="Tahoma" panose="020B0604030504040204"/>
                <a:sym typeface="Tahoma" panose="020B0604030504040204"/>
              </a:rPr>
              <a:t>quan</a:t>
            </a:r>
            <a:r>
              <a:rPr lang="en-US" sz="3000" kern="0" dirty="0">
                <a:latin typeface="Tahoma" panose="020B0604030504040204"/>
                <a:ea typeface="Tahoma" panose="020B0604030504040204"/>
                <a:cs typeface="Tahoma" panose="020B0604030504040204"/>
                <a:sym typeface="Tahoma" panose="020B0604030504040204"/>
              </a:rPr>
              <a:t> </a:t>
            </a:r>
            <a:r>
              <a:rPr lang="en-US" sz="3000" kern="0" dirty="0" err="1">
                <a:latin typeface="Tahoma" panose="020B0604030504040204"/>
                <a:ea typeface="Tahoma" panose="020B0604030504040204"/>
                <a:cs typeface="Tahoma" panose="020B0604030504040204"/>
                <a:sym typeface="Tahoma" panose="020B0604030504040204"/>
              </a:rPr>
              <a:t>sát</a:t>
            </a:r>
            <a:endParaRPr sz="3000" kern="0" dirty="0">
              <a:latin typeface="Tahoma" panose="020B0604030504040204"/>
              <a:ea typeface="Tahoma" panose="020B0604030504040204"/>
              <a:cs typeface="Tahoma" panose="020B0604030504040204"/>
              <a:sym typeface="Tahoma" panose="020B0604030504040204"/>
            </a:endParaRPr>
          </a:p>
          <a:p>
            <a:pPr algn="just">
              <a:lnSpc>
                <a:spcPct val="150000"/>
              </a:lnSpc>
              <a:spcBef>
                <a:spcPts val="800"/>
              </a:spcBef>
              <a:buClr>
                <a:srgbClr val="000000"/>
              </a:buClr>
              <a:buSzPts val="1100"/>
              <a:buFont typeface="Arial" panose="020B0604020202020204"/>
              <a:buNone/>
            </a:pPr>
            <a:r>
              <a:rPr lang="en-US" sz="3000" kern="0" dirty="0">
                <a:latin typeface="Tahoma" panose="020B0604030504040204"/>
                <a:ea typeface="Tahoma" panose="020B0604030504040204"/>
                <a:cs typeface="Tahoma" panose="020B0604030504040204"/>
                <a:sym typeface="Tahoma" panose="020B0604030504040204"/>
              </a:rPr>
              <a:t>		</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Độ</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chính</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xác</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toàn</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thể</a:t>
            </a:r>
            <a:r>
              <a:rPr lang="en-US" sz="3000" b="1" kern="0" dirty="0">
                <a:latin typeface="Tahoma" panose="020B0604030504040204"/>
                <a:ea typeface="Tahoma" panose="020B0604030504040204"/>
                <a:cs typeface="Tahoma" panose="020B0604030504040204"/>
                <a:sym typeface="Tahoma" panose="020B0604030504040204"/>
              </a:rPr>
              <a:t>: </a:t>
            </a:r>
            <a:r>
              <a:rPr lang="en-US" sz="3000" kern="0" dirty="0">
                <a:latin typeface="Tahoma" panose="020B0604030504040204"/>
                <a:ea typeface="Tahoma" panose="020B0604030504040204"/>
                <a:cs typeface="Tahoma" panose="020B0604030504040204"/>
                <a:sym typeface="Tahoma" panose="020B0604030504040204"/>
              </a:rPr>
              <a:t>(TN + TP)/N                  </a:t>
            </a:r>
          </a:p>
          <a:p>
            <a:pPr algn="just">
              <a:lnSpc>
                <a:spcPct val="150000"/>
              </a:lnSpc>
              <a:spcBef>
                <a:spcPts val="800"/>
              </a:spcBef>
              <a:buClr>
                <a:srgbClr val="000000"/>
              </a:buClr>
              <a:buSzPts val="1100"/>
            </a:pPr>
            <a:r>
              <a:rPr lang="en-US" sz="3000" kern="0" dirty="0">
                <a:latin typeface="Tahoma" panose="020B0604030504040204"/>
                <a:ea typeface="Tahoma" panose="020B0604030504040204"/>
                <a:cs typeface="Tahoma" panose="020B0604030504040204"/>
                <a:sym typeface="Tahoma" panose="020B0604030504040204"/>
              </a:rPr>
              <a:t> 	</a:t>
            </a:r>
            <a:r>
              <a:rPr lang="en-US" sz="3000" b="1" kern="0" dirty="0">
                <a:latin typeface="Tahoma" panose="020B0604030504040204"/>
                <a:ea typeface="Tahoma" panose="020B0604030504040204"/>
                <a:cs typeface="Tahoma" panose="020B0604030504040204"/>
                <a:sym typeface="Tahoma" panose="020B0604030504040204"/>
              </a:rPr>
              <a:t>	- Sai </a:t>
            </a:r>
            <a:r>
              <a:rPr lang="en-US" sz="3000" b="1" kern="0" dirty="0" err="1">
                <a:latin typeface="Tahoma" panose="020B0604030504040204"/>
                <a:ea typeface="Tahoma" panose="020B0604030504040204"/>
                <a:cs typeface="Tahoma" panose="020B0604030504040204"/>
                <a:sym typeface="Tahoma" panose="020B0604030504040204"/>
              </a:rPr>
              <a:t>số</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toàn</a:t>
            </a:r>
            <a:r>
              <a:rPr lang="en-US" sz="3000" b="1" kern="0" dirty="0">
                <a:latin typeface="Tahoma" panose="020B0604030504040204"/>
                <a:ea typeface="Tahoma" panose="020B0604030504040204"/>
                <a:cs typeface="Tahoma" panose="020B0604030504040204"/>
                <a:sym typeface="Tahoma" panose="020B0604030504040204"/>
              </a:rPr>
              <a:t> </a:t>
            </a:r>
            <a:r>
              <a:rPr lang="en-US" sz="3000" b="1" kern="0" dirty="0" err="1">
                <a:latin typeface="Tahoma" panose="020B0604030504040204"/>
                <a:ea typeface="Tahoma" panose="020B0604030504040204"/>
                <a:cs typeface="Tahoma" panose="020B0604030504040204"/>
                <a:sym typeface="Tahoma" panose="020B0604030504040204"/>
              </a:rPr>
              <a:t>thể</a:t>
            </a:r>
            <a:r>
              <a:rPr lang="en-US" sz="3000" b="1" kern="0" dirty="0">
                <a:latin typeface="Tahoma" panose="020B0604030504040204"/>
                <a:ea typeface="Tahoma" panose="020B0604030504040204"/>
                <a:cs typeface="Tahoma" panose="020B0604030504040204"/>
                <a:sym typeface="Tahoma" panose="020B0604030504040204"/>
              </a:rPr>
              <a:t>:</a:t>
            </a:r>
            <a:r>
              <a:rPr lang="en-US" sz="3000" kern="0" dirty="0">
                <a:latin typeface="Tahoma" panose="020B0604030504040204"/>
                <a:ea typeface="Tahoma" panose="020B0604030504040204"/>
                <a:cs typeface="Tahoma" panose="020B0604030504040204"/>
                <a:sym typeface="Tahoma" panose="020B0604030504040204"/>
              </a:rPr>
              <a:t> (FP+FN)/N</a:t>
            </a:r>
          </a:p>
          <a:p>
            <a:pPr>
              <a:spcBef>
                <a:spcPts val="800"/>
              </a:spcBef>
              <a:buClr>
                <a:srgbClr val="000000"/>
              </a:buClr>
              <a:buFont typeface="Arial" panose="020B0604020202020204"/>
              <a:buNone/>
            </a:pPr>
            <a:endParaRPr sz="1400" kern="0" dirty="0">
              <a:latin typeface="Calibri" panose="020F0502020204030204"/>
              <a:ea typeface="Calibri" panose="020F0502020204030204"/>
              <a:cs typeface="Calibri" panose="020F0502020204030204"/>
              <a:sym typeface="Calibri" panose="020F0502020204030204"/>
            </a:endParaRPr>
          </a:p>
        </p:txBody>
      </p:sp>
      <p:sp>
        <p:nvSpPr>
          <p:cNvPr id="5" name="TextBox 4"/>
          <p:cNvSpPr txBox="1"/>
          <p:nvPr/>
        </p:nvSpPr>
        <p:spPr>
          <a:xfrm>
            <a:off x="1459554" y="4726029"/>
            <a:ext cx="14744700" cy="2148665"/>
          </a:xfrm>
          <a:prstGeom prst="rect">
            <a:avLst/>
          </a:prstGeom>
          <a:noFill/>
        </p:spPr>
        <p:txBody>
          <a:bodyPr wrap="square">
            <a:spAutoFit/>
          </a:bodyPr>
          <a:lstStyle/>
          <a:p>
            <a:pPr algn="just">
              <a:lnSpc>
                <a:spcPct val="150000"/>
              </a:lnSpc>
              <a:spcBef>
                <a:spcPts val="800"/>
              </a:spcBef>
              <a:buClr>
                <a:srgbClr val="000000"/>
              </a:buClr>
              <a:buSzPts val="1100"/>
              <a:buFont typeface="Arial" panose="020B0604020202020204"/>
              <a:buNone/>
            </a:pPr>
            <a:r>
              <a:rPr lang="vi-VN" sz="2800" b="1" kern="0" dirty="0">
                <a:latin typeface="Tahoma" panose="020B0604030504040204"/>
                <a:ea typeface="Tahoma" panose="020B0604030504040204"/>
                <a:cs typeface="Tahoma" panose="020B0604030504040204"/>
                <a:sym typeface="Tahoma" panose="020B0604030504040204"/>
              </a:rPr>
              <a:t>-</a:t>
            </a:r>
            <a:r>
              <a:rPr lang="en-US" sz="2800" b="1"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Độ nhạy (Sensitivity):</a:t>
            </a:r>
          </a:p>
          <a:p>
            <a:pPr algn="just">
              <a:lnSpc>
                <a:spcPct val="150000"/>
              </a:lnSpc>
              <a:spcBef>
                <a:spcPts val="800"/>
              </a:spcBef>
              <a:buClr>
                <a:srgbClr val="000000"/>
              </a:buClr>
              <a:buSzPts val="1100"/>
              <a:buFont typeface="Arial" panose="020B0604020202020204"/>
              <a:buNone/>
            </a:pPr>
            <a:r>
              <a:rPr lang="en-US" sz="2800"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a:t>
            </a:r>
            <a:r>
              <a:rPr lang="en-US" sz="2800" b="1"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Độ nhạy</a:t>
            </a:r>
            <a:r>
              <a:rPr lang="en-US" sz="2800" b="1"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 dương tính thực/(thực tế=1)</a:t>
            </a:r>
            <a:r>
              <a:rPr lang="en-US" sz="2800"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a:t>
            </a:r>
            <a:r>
              <a:rPr lang="en-US" sz="2800"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TP/(FN+TP)</a:t>
            </a:r>
          </a:p>
          <a:p>
            <a:pPr algn="just">
              <a:lnSpc>
                <a:spcPct val="150000"/>
              </a:lnSpc>
              <a:spcBef>
                <a:spcPts val="800"/>
              </a:spcBef>
              <a:buClr>
                <a:srgbClr val="000000"/>
              </a:buClr>
              <a:buSzPts val="1100"/>
              <a:buFont typeface="Arial" panose="020B0604020202020204"/>
              <a:buNone/>
            </a:pPr>
            <a:r>
              <a:rPr lang="en-US" sz="2800"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a:t>
            </a:r>
            <a:r>
              <a:rPr lang="en-US" sz="2800" b="1"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Sai số âm tính giả</a:t>
            </a:r>
            <a:r>
              <a:rPr lang="en-US" sz="2800" b="1" kern="0" dirty="0">
                <a:latin typeface="Tahoma" panose="020B0604030504040204"/>
                <a:ea typeface="Tahoma" panose="020B0604030504040204"/>
                <a:cs typeface="Tahoma" panose="020B0604030504040204"/>
                <a:sym typeface="Tahoma" panose="020B0604030504040204"/>
              </a:rPr>
              <a:t> </a:t>
            </a:r>
            <a:r>
              <a:rPr lang="vi-VN" sz="2800" b="1" kern="0" dirty="0">
                <a:latin typeface="Tahoma" panose="020B0604030504040204"/>
                <a:ea typeface="Tahoma" panose="020B0604030504040204"/>
                <a:cs typeface="Tahoma" panose="020B0604030504040204"/>
                <a:sym typeface="Tahoma" panose="020B0604030504040204"/>
              </a:rPr>
              <a:t>(False Negative Error)</a:t>
            </a:r>
            <a:r>
              <a:rPr lang="en-US" sz="2800" b="1"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a:t>
            </a:r>
            <a:r>
              <a:rPr lang="en-US" sz="2800"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1- độ nhạy</a:t>
            </a:r>
            <a:r>
              <a:rPr lang="en-US" sz="2800"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a:t>
            </a:r>
            <a:r>
              <a:rPr lang="en-US" sz="2800" kern="0" dirty="0">
                <a:latin typeface="Tahoma" panose="020B0604030504040204"/>
                <a:ea typeface="Tahoma" panose="020B0604030504040204"/>
                <a:cs typeface="Tahoma" panose="020B0604030504040204"/>
                <a:sym typeface="Tahoma" panose="020B0604030504040204"/>
              </a:rPr>
              <a:t> </a:t>
            </a:r>
            <a:r>
              <a:rPr lang="vi-VN" sz="2800" kern="0" dirty="0">
                <a:latin typeface="Tahoma" panose="020B0604030504040204"/>
                <a:ea typeface="Tahoma" panose="020B0604030504040204"/>
                <a:cs typeface="Tahoma" panose="020B0604030504040204"/>
                <a:sym typeface="Tahoma" panose="020B0604030504040204"/>
              </a:rPr>
              <a:t>FN/(TP+FN)</a:t>
            </a:r>
          </a:p>
        </p:txBody>
      </p:sp>
      <p:sp>
        <p:nvSpPr>
          <p:cNvPr id="8" name="TextBox 7"/>
          <p:cNvSpPr txBox="1"/>
          <p:nvPr/>
        </p:nvSpPr>
        <p:spPr>
          <a:xfrm>
            <a:off x="1459554" y="6922505"/>
            <a:ext cx="15834360" cy="228088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800"/>
              </a:spcBef>
              <a:spcAft>
                <a:spcPts val="0"/>
              </a:spcAft>
              <a:buClr>
                <a:srgbClr val="000000"/>
              </a:buClr>
              <a:buSzPts val="1100"/>
              <a:buFont typeface="Arial" panose="020B0604020202020204"/>
              <a:buNone/>
              <a:defRPr/>
            </a:pPr>
            <a:r>
              <a:rPr kumimoji="0" lang="vi-VN"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a:t>
            </a:r>
            <a:r>
              <a:rPr lang="en-US" sz="3000" b="1" kern="0" dirty="0">
                <a:latin typeface="Tahoma" panose="020B0604030504040204"/>
                <a:ea typeface="Tahoma" panose="020B0604030504040204"/>
                <a:cs typeface="Tahoma" panose="020B0604030504040204"/>
                <a:sym typeface="Tahoma" panose="020B0604030504040204"/>
              </a:rPr>
              <a:t> </a:t>
            </a:r>
            <a:r>
              <a:rPr kumimoji="0" lang="vi-VN"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Độ đặc hiệu(Specificity):</a:t>
            </a:r>
          </a:p>
          <a:p>
            <a:pPr marL="0" marR="0" lvl="0" indent="0" defTabSz="914400" rtl="0" eaLnBrk="1" fontAlgn="auto" latinLnBrk="0" hangingPunct="1">
              <a:lnSpc>
                <a:spcPct val="150000"/>
              </a:lnSpc>
              <a:spcBef>
                <a:spcPts val="800"/>
              </a:spcBef>
              <a:spcAft>
                <a:spcPts val="0"/>
              </a:spcAft>
              <a:buClr>
                <a:srgbClr val="000000"/>
              </a:buClr>
              <a:buSzPts val="1100"/>
              <a:buFont typeface="Arial" panose="020B0604020202020204"/>
              <a:buNone/>
              <a:defRPr/>
            </a:pP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+Độ đặc hiệu</a:t>
            </a:r>
            <a:r>
              <a:rPr kumimoji="0" lang="en-US"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âm tính thực/(thực tế =0)</a:t>
            </a: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a:t>
            </a: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TN/(TN+FP)</a:t>
            </a:r>
          </a:p>
          <a:p>
            <a:pPr marL="0" marR="0" lvl="0" indent="0" defTabSz="914400" rtl="0" eaLnBrk="1" fontAlgn="auto" latinLnBrk="0" hangingPunct="1">
              <a:lnSpc>
                <a:spcPct val="150000"/>
              </a:lnSpc>
              <a:spcBef>
                <a:spcPts val="800"/>
              </a:spcBef>
              <a:spcAft>
                <a:spcPts val="0"/>
              </a:spcAft>
              <a:buClr>
                <a:srgbClr val="000000"/>
              </a:buClr>
              <a:buSzPts val="1100"/>
              <a:buFont typeface="Arial" panose="020B0604020202020204"/>
              <a:buNone/>
              <a:defRPr/>
            </a:pP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+Sai số dương tính giả(False Positive Error)</a:t>
            </a:r>
            <a:r>
              <a:rPr kumimoji="0" lang="en-US" sz="3000" b="1"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a:t>
            </a: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1- độ đặc hiệu</a:t>
            </a: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a:t>
            </a:r>
            <a:r>
              <a:rPr kumimoji="0" lang="en-US"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 </a:t>
            </a:r>
            <a:r>
              <a:rPr kumimoji="0" lang="vi-VN" sz="3000" b="0" i="0" u="none" strike="noStrike" kern="0" cap="none" spc="0" normalizeH="0" baseline="0" noProof="0" dirty="0">
                <a:ln>
                  <a:noFill/>
                </a:ln>
                <a:effectLst/>
                <a:uLnTx/>
                <a:uFillTx/>
                <a:latin typeface="Tahoma" panose="020B0604030504040204"/>
                <a:ea typeface="Tahoma" panose="020B0604030504040204"/>
                <a:cs typeface="Tahoma" panose="020B0604030504040204"/>
                <a:sym typeface="Tahoma" panose="020B0604030504040204"/>
              </a:rPr>
              <a:t>FP/(TN+FP)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04800" y="66563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136073" y="1452877"/>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pic>
        <p:nvPicPr>
          <p:cNvPr id="4" name="Picture 3"/>
          <p:cNvPicPr>
            <a:picLocks noChangeAspect="1"/>
          </p:cNvPicPr>
          <p:nvPr/>
        </p:nvPicPr>
        <p:blipFill>
          <a:blip r:embed="rId3"/>
          <a:stretch>
            <a:fillRect/>
          </a:stretch>
        </p:blipFill>
        <p:spPr>
          <a:xfrm>
            <a:off x="10188463" y="6920477"/>
            <a:ext cx="6964772" cy="2743200"/>
          </a:xfrm>
          <a:prstGeom prst="rect">
            <a:avLst/>
          </a:prstGeom>
        </p:spPr>
      </p:pic>
      <p:pic>
        <p:nvPicPr>
          <p:cNvPr id="6" name="Picture 5"/>
          <p:cNvPicPr>
            <a:picLocks noChangeAspect="1"/>
          </p:cNvPicPr>
          <p:nvPr/>
        </p:nvPicPr>
        <p:blipFill>
          <a:blip r:embed="rId4"/>
          <a:stretch>
            <a:fillRect/>
          </a:stretch>
        </p:blipFill>
        <p:spPr>
          <a:xfrm>
            <a:off x="10058400" y="3824702"/>
            <a:ext cx="6110688" cy="2438400"/>
          </a:xfrm>
          <a:prstGeom prst="rect">
            <a:avLst/>
          </a:prstGeom>
        </p:spPr>
      </p:pic>
      <p:sp>
        <p:nvSpPr>
          <p:cNvPr id="14" name="TextBox 13"/>
          <p:cNvSpPr txBox="1"/>
          <p:nvPr/>
        </p:nvSpPr>
        <p:spPr>
          <a:xfrm>
            <a:off x="1396150" y="2259067"/>
            <a:ext cx="9532620" cy="523220"/>
          </a:xfrm>
          <a:prstGeom prst="rect">
            <a:avLst/>
          </a:prstGeom>
          <a:noFill/>
        </p:spPr>
        <p:txBody>
          <a:bodyPr wrap="square">
            <a:spAutoFit/>
          </a:bodyPr>
          <a:lstStyle/>
          <a:p>
            <a:r>
              <a:rPr lang="vi-VN" sz="2800" b="1" dirty="0"/>
              <a:t>## Ngưỡng</a:t>
            </a:r>
            <a:endParaRPr lang="en-US" sz="2800" b="1" dirty="0"/>
          </a:p>
        </p:txBody>
      </p:sp>
      <p:sp>
        <p:nvSpPr>
          <p:cNvPr id="16" name="TextBox 15"/>
          <p:cNvSpPr txBox="1"/>
          <p:nvPr/>
        </p:nvSpPr>
        <p:spPr>
          <a:xfrm>
            <a:off x="10279936" y="6561543"/>
            <a:ext cx="9532620" cy="461665"/>
          </a:xfrm>
          <a:prstGeom prst="rect">
            <a:avLst/>
          </a:prstGeom>
          <a:noFill/>
        </p:spPr>
        <p:txBody>
          <a:bodyPr wrap="square">
            <a:spAutoFit/>
          </a:bodyPr>
          <a:lstStyle/>
          <a:p>
            <a:r>
              <a:rPr lang="vi-VN" sz="2400" dirty="0"/>
              <a:t>#0.7</a:t>
            </a:r>
            <a:endParaRPr lang="en-US" sz="2400" dirty="0"/>
          </a:p>
        </p:txBody>
      </p:sp>
      <p:sp>
        <p:nvSpPr>
          <p:cNvPr id="18" name="TextBox 17"/>
          <p:cNvSpPr txBox="1"/>
          <p:nvPr/>
        </p:nvSpPr>
        <p:spPr>
          <a:xfrm>
            <a:off x="10363200" y="3257726"/>
            <a:ext cx="9532620" cy="461665"/>
          </a:xfrm>
          <a:prstGeom prst="rect">
            <a:avLst/>
          </a:prstGeom>
          <a:noFill/>
        </p:spPr>
        <p:txBody>
          <a:bodyPr wrap="square">
            <a:spAutoFit/>
          </a:bodyPr>
          <a:lstStyle/>
          <a:p>
            <a:r>
              <a:rPr lang="vi-VN" sz="2400" dirty="0"/>
              <a:t>#0.</a:t>
            </a:r>
            <a:r>
              <a:rPr lang="en-US" sz="2400" dirty="0"/>
              <a:t>5</a:t>
            </a:r>
          </a:p>
        </p:txBody>
      </p:sp>
      <p:pic>
        <p:nvPicPr>
          <p:cNvPr id="7" name="Picture 6"/>
          <p:cNvPicPr>
            <a:picLocks noChangeAspect="1"/>
          </p:cNvPicPr>
          <p:nvPr/>
        </p:nvPicPr>
        <p:blipFill>
          <a:blip r:embed="rId5"/>
          <a:stretch>
            <a:fillRect/>
          </a:stretch>
        </p:blipFill>
        <p:spPr>
          <a:xfrm>
            <a:off x="395506" y="3711771"/>
            <a:ext cx="9235077" cy="5314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70792" y="765729"/>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440768" y="1671804"/>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14" name="TextBox 13"/>
          <p:cNvSpPr txBox="1"/>
          <p:nvPr/>
        </p:nvSpPr>
        <p:spPr>
          <a:xfrm>
            <a:off x="3169897" y="3172854"/>
            <a:ext cx="11948206" cy="707886"/>
          </a:xfrm>
          <a:prstGeom prst="rect">
            <a:avLst/>
          </a:prstGeom>
          <a:noFill/>
        </p:spPr>
        <p:txBody>
          <a:bodyPr wrap="square">
            <a:spAutoFit/>
          </a:bodyPr>
          <a:lstStyle/>
          <a:p>
            <a:r>
              <a:rPr lang="vi-VN" sz="4000" b="1" dirty="0"/>
              <a:t>Tại sao cần tính toán độ nhạy và độ đặc hiệu?</a:t>
            </a:r>
            <a:endParaRPr lang="en-US" sz="4000" b="1" dirty="0"/>
          </a:p>
        </p:txBody>
      </p:sp>
      <p:sp>
        <p:nvSpPr>
          <p:cNvPr id="9" name="TextBox 8"/>
          <p:cNvSpPr txBox="1"/>
          <p:nvPr/>
        </p:nvSpPr>
        <p:spPr>
          <a:xfrm>
            <a:off x="1219200" y="6369545"/>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a:latin typeface="Tahoma" panose="020B0604030504040204"/>
                <a:ea typeface="Tahoma" panose="020B0604030504040204"/>
                <a:cs typeface="Tahoma" panose="020B0604030504040204"/>
                <a:sym typeface="Tahoma" panose="020B0604030504040204"/>
              </a:rPr>
              <a:t>Quan </a:t>
            </a:r>
            <a:r>
              <a:rPr lang="en-US" sz="3200" b="1" kern="0" dirty="0" err="1">
                <a:latin typeface="Tahoma" panose="020B0604030504040204"/>
                <a:ea typeface="Tahoma" panose="020B0604030504040204"/>
                <a:cs typeface="Tahoma" panose="020B0604030504040204"/>
                <a:sym typeface="Tahoma" panose="020B0604030504040204"/>
              </a:rPr>
              <a:t>tâm</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đến</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cả</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hai</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loại</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sai</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sót</a:t>
            </a:r>
            <a:endParaRPr lang="en-US" sz="3200" dirty="0"/>
          </a:p>
        </p:txBody>
      </p:sp>
      <p:sp>
        <p:nvSpPr>
          <p:cNvPr id="12" name="TextBox 11"/>
          <p:cNvSpPr txBox="1"/>
          <p:nvPr/>
        </p:nvSpPr>
        <p:spPr>
          <a:xfrm>
            <a:off x="10408920" y="527355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err="1">
                <a:latin typeface="Tahoma" panose="020B0604030504040204"/>
                <a:ea typeface="Tahoma" panose="020B0604030504040204"/>
                <a:cs typeface="Tahoma" panose="020B0604030504040204"/>
                <a:sym typeface="Tahoma" panose="020B0604030504040204"/>
              </a:rPr>
              <a:t>Phù</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hợp</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với</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bài</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toán</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cụ</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thể</a:t>
            </a:r>
            <a:endParaRPr lang="en-US" sz="3200" dirty="0"/>
          </a:p>
        </p:txBody>
      </p:sp>
      <p:sp>
        <p:nvSpPr>
          <p:cNvPr id="15" name="TextBox 14"/>
          <p:cNvSpPr txBox="1"/>
          <p:nvPr/>
        </p:nvSpPr>
        <p:spPr>
          <a:xfrm>
            <a:off x="10439400" y="647086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a:latin typeface="Tahoma" panose="020B0604030504040204"/>
                <a:ea typeface="Tahoma" panose="020B0604030504040204"/>
                <a:cs typeface="Tahoma" panose="020B0604030504040204"/>
                <a:sym typeface="Tahoma" panose="020B0604030504040204"/>
              </a:rPr>
              <a:t>So </a:t>
            </a:r>
            <a:r>
              <a:rPr lang="en-US" sz="3200" b="1" kern="0" dirty="0" err="1">
                <a:latin typeface="Tahoma" panose="020B0604030504040204"/>
                <a:ea typeface="Tahoma" panose="020B0604030504040204"/>
                <a:cs typeface="Tahoma" panose="020B0604030504040204"/>
                <a:sym typeface="Tahoma" panose="020B0604030504040204"/>
              </a:rPr>
              <a:t>sánh</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mô</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hình</a:t>
            </a:r>
            <a:endParaRPr lang="en-US" sz="3200" dirty="0"/>
          </a:p>
        </p:txBody>
      </p:sp>
      <p:sp>
        <p:nvSpPr>
          <p:cNvPr id="19" name="TextBox 18"/>
          <p:cNvSpPr txBox="1"/>
          <p:nvPr/>
        </p:nvSpPr>
        <p:spPr>
          <a:xfrm>
            <a:off x="1219200" y="518831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err="1">
                <a:latin typeface="Tahoma" panose="020B0604030504040204"/>
                <a:ea typeface="Tahoma" panose="020B0604030504040204"/>
                <a:cs typeface="Tahoma" panose="020B0604030504040204"/>
                <a:sym typeface="Tahoma" panose="020B0604030504040204"/>
              </a:rPr>
              <a:t>Đánh</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giá</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hiệu</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suất</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mô</a:t>
            </a:r>
            <a:r>
              <a:rPr lang="en-US" sz="3200" b="1" kern="0" dirty="0">
                <a:latin typeface="Tahoma" panose="020B0604030504040204"/>
                <a:ea typeface="Tahoma" panose="020B0604030504040204"/>
                <a:cs typeface="Tahoma" panose="020B0604030504040204"/>
                <a:sym typeface="Tahoma" panose="020B0604030504040204"/>
              </a:rPr>
              <a:t> </a:t>
            </a:r>
            <a:r>
              <a:rPr lang="en-US" sz="3200" b="1" kern="0" dirty="0" err="1">
                <a:latin typeface="Tahoma" panose="020B0604030504040204"/>
                <a:ea typeface="Tahoma" panose="020B0604030504040204"/>
                <a:cs typeface="Tahoma" panose="020B0604030504040204"/>
                <a:sym typeface="Tahoma" panose="020B0604030504040204"/>
              </a:rPr>
              <a:t>hình</a:t>
            </a:r>
            <a:endParaRPr lang="en-US" sz="3200" dirty="0"/>
          </a:p>
        </p:txBody>
      </p:sp>
      <p:grpSp>
        <p:nvGrpSpPr>
          <p:cNvPr id="24" name="Group 2"/>
          <p:cNvGrpSpPr/>
          <p:nvPr/>
        </p:nvGrpSpPr>
        <p:grpSpPr>
          <a:xfrm>
            <a:off x="526957" y="5153891"/>
            <a:ext cx="692243" cy="692243"/>
            <a:chOff x="0" y="0"/>
            <a:chExt cx="812800" cy="812800"/>
          </a:xfrm>
          <a:solidFill>
            <a:srgbClr val="66DBF8"/>
          </a:solidFill>
        </p:grpSpPr>
        <p:sp>
          <p:nvSpPr>
            <p:cNvPr id="25"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6" name="TextBox 4"/>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u="none">
                  <a:solidFill>
                    <a:srgbClr val="242424"/>
                  </a:solidFill>
                  <a:latin typeface="Noto Sans Bold" panose="020B0802040504020204"/>
                </a:rPr>
                <a:t>1</a:t>
              </a:r>
            </a:p>
          </p:txBody>
        </p:sp>
      </p:grpSp>
      <p:grpSp>
        <p:nvGrpSpPr>
          <p:cNvPr id="27" name="Group 11"/>
          <p:cNvGrpSpPr/>
          <p:nvPr/>
        </p:nvGrpSpPr>
        <p:grpSpPr>
          <a:xfrm>
            <a:off x="1219200" y="5153891"/>
            <a:ext cx="266573" cy="692243"/>
            <a:chOff x="0" y="0"/>
            <a:chExt cx="312998" cy="812800"/>
          </a:xfrm>
        </p:grpSpPr>
        <p:sp>
          <p:nvSpPr>
            <p:cNvPr id="28"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29"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0" name="Group 2"/>
          <p:cNvGrpSpPr/>
          <p:nvPr/>
        </p:nvGrpSpPr>
        <p:grpSpPr>
          <a:xfrm>
            <a:off x="526957" y="6363400"/>
            <a:ext cx="692243" cy="692243"/>
            <a:chOff x="0" y="0"/>
            <a:chExt cx="812800" cy="812800"/>
          </a:xfrm>
          <a:solidFill>
            <a:srgbClr val="66DBF8"/>
          </a:solidFill>
        </p:grpSpPr>
        <p:sp>
          <p:nvSpPr>
            <p:cNvPr id="31"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32" name="TextBox 4"/>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2</a:t>
              </a:r>
              <a:endParaRPr lang="en-US" sz="2100" u="none" dirty="0">
                <a:solidFill>
                  <a:srgbClr val="242424"/>
                </a:solidFill>
                <a:latin typeface="Noto Sans Bold" panose="020B0802040504020204"/>
              </a:endParaRPr>
            </a:p>
          </p:txBody>
        </p:sp>
      </p:grpSp>
      <p:grpSp>
        <p:nvGrpSpPr>
          <p:cNvPr id="33" name="Group 11"/>
          <p:cNvGrpSpPr/>
          <p:nvPr/>
        </p:nvGrpSpPr>
        <p:grpSpPr>
          <a:xfrm>
            <a:off x="1219200" y="6363400"/>
            <a:ext cx="266573" cy="692243"/>
            <a:chOff x="0" y="0"/>
            <a:chExt cx="312998" cy="812800"/>
          </a:xfrm>
        </p:grpSpPr>
        <p:sp>
          <p:nvSpPr>
            <p:cNvPr id="34"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5"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6" name="Group 2"/>
          <p:cNvGrpSpPr/>
          <p:nvPr/>
        </p:nvGrpSpPr>
        <p:grpSpPr>
          <a:xfrm>
            <a:off x="9716677" y="5224169"/>
            <a:ext cx="692243" cy="692243"/>
            <a:chOff x="0" y="0"/>
            <a:chExt cx="812800" cy="812800"/>
          </a:xfrm>
          <a:solidFill>
            <a:srgbClr val="66DBF8"/>
          </a:solidFill>
        </p:grpSpPr>
        <p:sp>
          <p:nvSpPr>
            <p:cNvPr id="37"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39" name="TextBox 4"/>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3</a:t>
              </a:r>
              <a:endParaRPr lang="en-US" sz="2100" u="none" dirty="0">
                <a:solidFill>
                  <a:srgbClr val="242424"/>
                </a:solidFill>
                <a:latin typeface="Noto Sans Bold" panose="020B0802040504020204"/>
              </a:endParaRPr>
            </a:p>
          </p:txBody>
        </p:sp>
      </p:grpSp>
      <p:grpSp>
        <p:nvGrpSpPr>
          <p:cNvPr id="40" name="Group 11"/>
          <p:cNvGrpSpPr/>
          <p:nvPr/>
        </p:nvGrpSpPr>
        <p:grpSpPr>
          <a:xfrm>
            <a:off x="10408920" y="5224169"/>
            <a:ext cx="266573" cy="692243"/>
            <a:chOff x="0" y="0"/>
            <a:chExt cx="312998" cy="812800"/>
          </a:xfrm>
        </p:grpSpPr>
        <p:sp>
          <p:nvSpPr>
            <p:cNvPr id="41"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42"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43" name="Group 2"/>
          <p:cNvGrpSpPr/>
          <p:nvPr/>
        </p:nvGrpSpPr>
        <p:grpSpPr>
          <a:xfrm>
            <a:off x="9716677" y="6363400"/>
            <a:ext cx="692243" cy="692243"/>
            <a:chOff x="0" y="0"/>
            <a:chExt cx="812800" cy="812800"/>
          </a:xfrm>
          <a:solidFill>
            <a:srgbClr val="66DBF8"/>
          </a:solidFill>
        </p:grpSpPr>
        <p:sp>
          <p:nvSpPr>
            <p:cNvPr id="44"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5" name="TextBox 4"/>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4</a:t>
              </a:r>
              <a:endParaRPr lang="en-US" sz="2100" u="none" dirty="0">
                <a:solidFill>
                  <a:srgbClr val="242424"/>
                </a:solidFill>
                <a:latin typeface="Noto Sans Bold" panose="020B0802040504020204"/>
              </a:endParaRPr>
            </a:p>
          </p:txBody>
        </p:sp>
      </p:grpSp>
      <p:grpSp>
        <p:nvGrpSpPr>
          <p:cNvPr id="46" name="Group 11"/>
          <p:cNvGrpSpPr/>
          <p:nvPr/>
        </p:nvGrpSpPr>
        <p:grpSpPr>
          <a:xfrm>
            <a:off x="10408920" y="6363400"/>
            <a:ext cx="266573" cy="692243"/>
            <a:chOff x="0" y="0"/>
            <a:chExt cx="312998" cy="812800"/>
          </a:xfrm>
        </p:grpSpPr>
        <p:sp>
          <p:nvSpPr>
            <p:cNvPr id="47"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48"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6014690" y="110748"/>
            <a:ext cx="8007140" cy="9121420"/>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521661" y="4324247"/>
            <a:ext cx="6798708" cy="2385268"/>
          </a:xfrm>
          <a:prstGeom prst="rect">
            <a:avLst/>
          </a:prstGeom>
        </p:spPr>
        <p:txBody>
          <a:bodyPr wrap="square" lIns="0" tIns="0" rIns="0" bIns="0" rtlCol="0" anchor="t">
            <a:spAutoFit/>
          </a:bodyPr>
          <a:lstStyle/>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GIỚI THIỆU ĐỀ TÀI</a:t>
            </a:r>
            <a:endParaRPr lang="en-US" sz="7990"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extLst>
      <p:ext uri="{BB962C8B-B14F-4D97-AF65-F5344CB8AC3E}">
        <p14:creationId xmlns:p14="http://schemas.microsoft.com/office/powerpoint/2010/main" val="345979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3"/>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3"/>
          <a:srcRect/>
          <a:stretch>
            <a:fillRect/>
          </a:stretch>
        </p:blipFill>
        <p:spPr>
          <a:xfrm>
            <a:off x="12369274" y="2008205"/>
            <a:ext cx="1981524" cy="1486143"/>
          </a:xfrm>
          <a:prstGeom prst="rect">
            <a:avLst/>
          </a:prstGeom>
        </p:spPr>
      </p:pic>
      <p:sp>
        <p:nvSpPr>
          <p:cNvPr id="23" name="TextBox 23"/>
          <p:cNvSpPr txBox="1"/>
          <p:nvPr/>
        </p:nvSpPr>
        <p:spPr>
          <a:xfrm>
            <a:off x="-10236" y="761541"/>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401775" y="157998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Ngưỡng</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9" name="TextBox 8"/>
          <p:cNvSpPr txBox="1"/>
          <p:nvPr/>
        </p:nvSpPr>
        <p:spPr>
          <a:xfrm>
            <a:off x="1118126" y="2465863"/>
            <a:ext cx="15036273" cy="3108543"/>
          </a:xfrm>
          <a:prstGeom prst="rect">
            <a:avLst/>
          </a:prstGeom>
          <a:noFill/>
        </p:spPr>
        <p:txBody>
          <a:bodyPr wrap="square">
            <a:spAutoFit/>
          </a:bodyPr>
          <a:lstStyle/>
          <a:p>
            <a:r>
              <a:rPr lang="vi-VN" sz="2800" dirty="0"/>
              <a:t>*Đường cong ROC* sẽ giúp Chúng</a:t>
            </a:r>
            <a:r>
              <a:rPr lang="en-US" sz="2800" dirty="0"/>
              <a:t> </a:t>
            </a:r>
            <a:r>
              <a:rPr lang="vi-VN" sz="2800" dirty="0"/>
              <a:t>ta quyết định ngưỡng nào</a:t>
            </a:r>
            <a:r>
              <a:rPr lang="en-US" sz="2800" dirty="0"/>
              <a:t> </a:t>
            </a:r>
            <a:r>
              <a:rPr lang="vi-VN" sz="2800" dirty="0"/>
              <a:t>là tốt nhất</a:t>
            </a:r>
            <a:endParaRPr lang="en-US" sz="2800" dirty="0"/>
          </a:p>
          <a:p>
            <a:r>
              <a:rPr lang="vi-VN" sz="2800" dirty="0"/>
              <a:t>-   Ngưỡng cao:    </a:t>
            </a:r>
            <a:endParaRPr lang="en-US" sz="2800" dirty="0"/>
          </a:p>
          <a:p>
            <a:r>
              <a:rPr lang="en-US" sz="2800" dirty="0"/>
              <a:t>	</a:t>
            </a:r>
            <a:r>
              <a:rPr lang="vi-VN" sz="2800" dirty="0"/>
              <a:t>-   Độ đặc hiệu cao   </a:t>
            </a:r>
            <a:endParaRPr lang="en-US" sz="2800" dirty="0"/>
          </a:p>
          <a:p>
            <a:r>
              <a:rPr lang="en-US" sz="2800" dirty="0"/>
              <a:t>	</a:t>
            </a:r>
            <a:r>
              <a:rPr lang="vi-VN" sz="2800" dirty="0"/>
              <a:t>-   Độ nhạy thấp</a:t>
            </a:r>
            <a:endParaRPr lang="en-US" sz="2800" dirty="0"/>
          </a:p>
          <a:p>
            <a:r>
              <a:rPr lang="vi-VN" sz="2800" dirty="0"/>
              <a:t>-   Ngưỡng thấp:   </a:t>
            </a:r>
            <a:endParaRPr lang="en-US" sz="2800" dirty="0"/>
          </a:p>
          <a:p>
            <a:r>
              <a:rPr lang="vi-VN" sz="2800" dirty="0"/>
              <a:t> </a:t>
            </a:r>
            <a:r>
              <a:rPr lang="en-US" sz="2800" dirty="0"/>
              <a:t>	</a:t>
            </a:r>
            <a:r>
              <a:rPr lang="vi-VN" sz="2800" dirty="0"/>
              <a:t>-   Độ đặc hiệu thấp   </a:t>
            </a:r>
            <a:endParaRPr lang="en-US" sz="2800" dirty="0"/>
          </a:p>
          <a:p>
            <a:r>
              <a:rPr lang="en-US" sz="2800" dirty="0"/>
              <a:t>	</a:t>
            </a:r>
            <a:r>
              <a:rPr lang="vi-VN" sz="2800" dirty="0"/>
              <a:t>-   Độ nhạy cao</a:t>
            </a:r>
            <a:endParaRPr lang="en-US" sz="2800" dirty="0"/>
          </a:p>
        </p:txBody>
      </p:sp>
      <p:pic>
        <p:nvPicPr>
          <p:cNvPr id="4" name="Picture 3"/>
          <p:cNvPicPr>
            <a:picLocks noChangeAspect="1"/>
          </p:cNvPicPr>
          <p:nvPr/>
        </p:nvPicPr>
        <p:blipFill>
          <a:blip r:embed="rId4"/>
          <a:stretch>
            <a:fillRect/>
          </a:stretch>
        </p:blipFill>
        <p:spPr>
          <a:xfrm>
            <a:off x="38594" y="5697235"/>
            <a:ext cx="18279886" cy="3821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3"/>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3"/>
          <a:srcRect/>
          <a:stretch>
            <a:fillRect/>
          </a:stretch>
        </p:blipFill>
        <p:spPr>
          <a:xfrm>
            <a:off x="12369274" y="2008205"/>
            <a:ext cx="1981524" cy="1486143"/>
          </a:xfrm>
          <a:prstGeom prst="rect">
            <a:avLst/>
          </a:prstGeom>
        </p:spPr>
      </p:pic>
      <p:sp>
        <p:nvSpPr>
          <p:cNvPr id="23" name="TextBox 23"/>
          <p:cNvSpPr txBox="1"/>
          <p:nvPr/>
        </p:nvSpPr>
        <p:spPr>
          <a:xfrm>
            <a:off x="-10236" y="761541"/>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401775" y="157998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Ngưỡng</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pic>
        <p:nvPicPr>
          <p:cNvPr id="3" name="Picture 2"/>
          <p:cNvPicPr>
            <a:picLocks noChangeAspect="1"/>
          </p:cNvPicPr>
          <p:nvPr/>
        </p:nvPicPr>
        <p:blipFill>
          <a:blip r:embed="rId4"/>
          <a:stretch>
            <a:fillRect/>
          </a:stretch>
        </p:blipFill>
        <p:spPr>
          <a:xfrm>
            <a:off x="2121001" y="2627741"/>
            <a:ext cx="14045998" cy="74526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125940" y="1262105"/>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p:cNvSpPr txBox="1"/>
          <p:nvPr/>
        </p:nvSpPr>
        <p:spPr>
          <a:xfrm>
            <a:off x="1371924" y="3497886"/>
            <a:ext cx="14706276" cy="1815882"/>
          </a:xfrm>
          <a:prstGeom prst="rect">
            <a:avLst/>
          </a:prstGeom>
          <a:noFill/>
        </p:spPr>
        <p:txBody>
          <a:bodyPr wrap="square">
            <a:spAutoFit/>
          </a:bodyPr>
          <a:lstStyle/>
          <a:p>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vào</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a:t>
            </a:r>
            <a:r>
              <a:rPr lang="en-US" sz="2800" b="0" i="0" dirty="0" err="1">
                <a:solidFill>
                  <a:srgbClr val="666666"/>
                </a:solidFill>
                <a:effectLst/>
                <a:latin typeface="OpenSans"/>
              </a:rPr>
              <a:t>d</a:t>
            </a:r>
            <a:r>
              <a:rPr lang="en-US" sz="2800" b="0" i="0" dirty="0" err="1">
                <a:solidFill>
                  <a:srgbClr val="666666"/>
                </a:solidFill>
                <a:effectLst/>
                <a:latin typeface="ArialMT"/>
              </a:rPr>
              <a:t>ữ</a:t>
            </a:r>
            <a:r>
              <a:rPr lang="en-US" sz="2800" b="0" i="0" dirty="0">
                <a:solidFill>
                  <a:srgbClr val="666666"/>
                </a:solidFill>
                <a:effectLst/>
                <a:latin typeface="ArialMT"/>
              </a:rPr>
              <a:t> </a:t>
            </a:r>
            <a:r>
              <a:rPr lang="en-US" sz="2800" b="0" i="0" dirty="0" err="1">
                <a:solidFill>
                  <a:srgbClr val="666666"/>
                </a:solidFill>
                <a:effectLst/>
                <a:latin typeface="OpenSans"/>
              </a:rPr>
              <a:t>li</a:t>
            </a:r>
            <a:r>
              <a:rPr lang="en-US" sz="2800" b="0" i="0" dirty="0" err="1">
                <a:solidFill>
                  <a:srgbClr val="666666"/>
                </a:solidFill>
                <a:effectLst/>
                <a:latin typeface="ArialMT"/>
              </a:rPr>
              <a:t>ệ</a:t>
            </a:r>
            <a:r>
              <a:rPr lang="en-US" sz="2800" b="0" i="0" dirty="0" err="1">
                <a:solidFill>
                  <a:srgbClr val="666666"/>
                </a:solidFill>
                <a:effectLst/>
                <a:latin typeface="OpenSans"/>
              </a:rPr>
              <a:t>u</a:t>
            </a:r>
            <a:r>
              <a:rPr lang="en-US" sz="2800" b="0" i="0" dirty="0">
                <a:solidFill>
                  <a:srgbClr val="666666"/>
                </a:solidFill>
                <a:effectLst/>
                <a:latin typeface="OpenSans"/>
              </a:rPr>
              <a:t> train </a:t>
            </a:r>
            <a:r>
              <a:rPr lang="en-US" sz="2800" b="0" i="0" dirty="0" err="1">
                <a:solidFill>
                  <a:srgbClr val="666666"/>
                </a:solidFill>
                <a:effectLst/>
                <a:latin typeface="OpenSans"/>
              </a:rPr>
              <a:t>v</a:t>
            </a:r>
            <a:r>
              <a:rPr lang="en-US" sz="2800" b="0" i="0" dirty="0" err="1">
                <a:solidFill>
                  <a:srgbClr val="666666"/>
                </a:solidFill>
                <a:effectLst/>
                <a:latin typeface="ArialMT"/>
              </a:rPr>
              <a:t>ớ</a:t>
            </a:r>
            <a:r>
              <a:rPr lang="en-US" sz="2800" b="0" i="0" dirty="0" err="1">
                <a:solidFill>
                  <a:srgbClr val="666666"/>
                </a:solidFill>
                <a:effectLst/>
                <a:latin typeface="OpenSans"/>
              </a:rPr>
              <a:t>i</a:t>
            </a:r>
            <a:r>
              <a:rPr lang="en-US" sz="2800" b="0" i="0" dirty="0">
                <a:solidFill>
                  <a:srgbClr val="666666"/>
                </a:solidFill>
                <a:effectLst/>
                <a:latin typeface="OpenSans"/>
              </a:rPr>
              <a:t> </a:t>
            </a:r>
            <a:r>
              <a:rPr lang="en-US" sz="2800" b="0" i="0" dirty="0" err="1">
                <a:solidFill>
                  <a:srgbClr val="666666"/>
                </a:solidFill>
                <a:effectLst/>
                <a:latin typeface="OpenSans"/>
              </a:rPr>
              <a:t>các</a:t>
            </a:r>
            <a:r>
              <a:rPr lang="en-US" sz="2800" b="0" i="0" dirty="0">
                <a:solidFill>
                  <a:srgbClr val="666666"/>
                </a:solidFill>
                <a:effectLst/>
                <a:latin typeface="OpenSans"/>
              </a:rPr>
              <a:t> </a:t>
            </a:r>
            <a:r>
              <a:rPr lang="en-US" sz="2800" b="0" i="0" dirty="0" err="1">
                <a:solidFill>
                  <a:srgbClr val="666666"/>
                </a:solidFill>
                <a:effectLst/>
                <a:latin typeface="OpenSans"/>
              </a:rPr>
              <a:t>thu</a:t>
            </a:r>
            <a:r>
              <a:rPr lang="en-US" sz="2800" b="0" i="0" dirty="0" err="1">
                <a:solidFill>
                  <a:srgbClr val="666666"/>
                </a:solidFill>
                <a:effectLst/>
                <a:latin typeface="ArialMT"/>
              </a:rPr>
              <a:t>ộ</a:t>
            </a:r>
            <a:r>
              <a:rPr lang="en-US" sz="2800" b="0" i="0" dirty="0" err="1">
                <a:solidFill>
                  <a:srgbClr val="666666"/>
                </a:solidFill>
                <a:effectLst/>
                <a:latin typeface="OpenSans"/>
              </a:rPr>
              <a:t>c</a:t>
            </a:r>
            <a:r>
              <a:rPr lang="en-US" sz="2800" b="0" i="0" dirty="0">
                <a:solidFill>
                  <a:srgbClr val="666666"/>
                </a:solidFill>
                <a:effectLst/>
                <a:latin typeface="OpenSans"/>
              </a:rPr>
              <a:t> </a:t>
            </a:r>
            <a:r>
              <a:rPr lang="en-US" sz="2800" b="0" i="0" dirty="0" err="1">
                <a:solidFill>
                  <a:srgbClr val="666666"/>
                </a:solidFill>
                <a:effectLst/>
                <a:latin typeface="OpenSans"/>
              </a:rPr>
              <a:t>tính</a:t>
            </a:r>
            <a:r>
              <a:rPr lang="en-US" sz="2800" b="0" i="0" dirty="0">
                <a:solidFill>
                  <a:srgbClr val="666666"/>
                </a:solidFill>
                <a:effectLst/>
                <a:latin typeface="OpenSans"/>
              </a:rPr>
              <a:t> Age, </a:t>
            </a:r>
            <a:r>
              <a:rPr lang="en-US" sz="2800" b="0" i="0" dirty="0" err="1">
                <a:solidFill>
                  <a:srgbClr val="666666"/>
                </a:solidFill>
                <a:effectLst/>
                <a:latin typeface="OpenSans"/>
              </a:rPr>
              <a:t>Estrogen.Status</a:t>
            </a:r>
            <a:r>
              <a:rPr lang="en-US" sz="2800" b="0" i="0" dirty="0">
                <a:solidFill>
                  <a:srgbClr val="666666"/>
                </a:solidFill>
                <a:effectLst/>
                <a:latin typeface="OpenSans"/>
              </a:rPr>
              <a:t>, X6th.Stage, </a:t>
            </a:r>
            <a:r>
              <a:rPr lang="en-US" sz="2800" b="0" i="0" dirty="0" err="1">
                <a:solidFill>
                  <a:srgbClr val="666666"/>
                </a:solidFill>
                <a:effectLst/>
                <a:latin typeface="OpenSans"/>
              </a:rPr>
              <a:t>Survival.Months</a:t>
            </a:r>
            <a:r>
              <a:rPr lang="en-US" sz="2800" b="0" i="0" dirty="0">
                <a:solidFill>
                  <a:srgbClr val="666666"/>
                </a:solidFill>
                <a:effectLst/>
                <a:latin typeface="OpenSans"/>
              </a:rPr>
              <a:t>,</a:t>
            </a:r>
            <a:br>
              <a:rPr lang="en-US" sz="2800" b="0" i="0" dirty="0">
                <a:solidFill>
                  <a:srgbClr val="666666"/>
                </a:solidFill>
                <a:effectLst/>
                <a:latin typeface="OpenSans"/>
              </a:rPr>
            </a:br>
            <a:r>
              <a:rPr lang="en-US" sz="2800" b="0" i="0" dirty="0">
                <a:solidFill>
                  <a:srgbClr val="666666"/>
                </a:solidFill>
                <a:effectLst/>
                <a:latin typeface="OpenSans"/>
              </a:rPr>
              <a:t>Status </a:t>
            </a:r>
            <a:r>
              <a:rPr lang="en-US" sz="2800" b="0" i="0" dirty="0" err="1">
                <a:solidFill>
                  <a:srgbClr val="666666"/>
                </a:solidFill>
                <a:effectLst/>
                <a:latin typeface="ArialMT"/>
              </a:rPr>
              <a:t>để</a:t>
            </a:r>
            <a:r>
              <a:rPr lang="en-US" sz="2800" b="0" i="0" dirty="0">
                <a:solidFill>
                  <a:srgbClr val="666666"/>
                </a:solidFill>
                <a:effectLst/>
                <a:latin typeface="ArialMT"/>
              </a:rPr>
              <a:t> </a:t>
            </a:r>
            <a:r>
              <a:rPr lang="en-US" sz="2800" b="0" i="0" dirty="0" err="1">
                <a:solidFill>
                  <a:srgbClr val="666666"/>
                </a:solidFill>
                <a:effectLst/>
                <a:latin typeface="OpenSans"/>
              </a:rPr>
              <a:t>ti</a:t>
            </a:r>
            <a:r>
              <a:rPr lang="en-US" sz="2800" b="0" i="0" dirty="0" err="1">
                <a:solidFill>
                  <a:srgbClr val="666666"/>
                </a:solidFill>
                <a:effectLst/>
                <a:latin typeface="ArialMT"/>
              </a:rPr>
              <a:t>ế</a:t>
            </a:r>
            <a:r>
              <a:rPr lang="en-US" sz="2800" b="0" i="0" dirty="0" err="1">
                <a:solidFill>
                  <a:srgbClr val="666666"/>
                </a:solidFill>
                <a:effectLst/>
                <a:latin typeface="OpenSans"/>
              </a:rPr>
              <a:t>n</a:t>
            </a:r>
            <a:r>
              <a:rPr lang="en-US" sz="2800" b="0" i="0" dirty="0">
                <a:solidFill>
                  <a:srgbClr val="666666"/>
                </a:solidFill>
                <a:effectLst/>
                <a:latin typeface="OpenSans"/>
              </a:rPr>
              <a:t> </a:t>
            </a:r>
            <a:r>
              <a:rPr lang="en-US" sz="2800" b="0" i="0" dirty="0" err="1">
                <a:solidFill>
                  <a:srgbClr val="666666"/>
                </a:solidFill>
                <a:effectLst/>
                <a:latin typeface="OpenSans"/>
              </a:rPr>
              <a:t>hành</a:t>
            </a:r>
            <a:r>
              <a:rPr lang="en-US" sz="2800" b="0" i="0" dirty="0">
                <a:solidFill>
                  <a:srgbClr val="666666"/>
                </a:solidFill>
                <a:effectLst/>
                <a:latin typeface="OpenSans"/>
              </a:rPr>
              <a:t> train, </a:t>
            </a:r>
            <a:r>
              <a:rPr lang="en-US" sz="2800" b="0" i="0" dirty="0" err="1">
                <a:solidFill>
                  <a:srgbClr val="666666"/>
                </a:solidFill>
                <a:effectLst/>
                <a:latin typeface="OpenSans"/>
              </a:rPr>
              <a:t>và</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a:t>
            </a:r>
            <a:r>
              <a:rPr lang="en-US" sz="2800" b="0" i="0" dirty="0" err="1">
                <a:solidFill>
                  <a:srgbClr val="666666"/>
                </a:solidFill>
                <a:effectLst/>
                <a:latin typeface="OpenSans"/>
              </a:rPr>
              <a:t>d</a:t>
            </a:r>
            <a:r>
              <a:rPr lang="en-US" sz="2800" b="0" i="0" dirty="0" err="1">
                <a:solidFill>
                  <a:srgbClr val="666666"/>
                </a:solidFill>
                <a:effectLst/>
                <a:latin typeface="ArialMT"/>
              </a:rPr>
              <a:t>ữ</a:t>
            </a:r>
            <a:r>
              <a:rPr lang="en-US" sz="2800" b="0" i="0" dirty="0">
                <a:solidFill>
                  <a:srgbClr val="666666"/>
                </a:solidFill>
                <a:effectLst/>
                <a:latin typeface="ArialMT"/>
              </a:rPr>
              <a:t> </a:t>
            </a:r>
            <a:r>
              <a:rPr lang="en-US" sz="2800" b="0" i="0" dirty="0" err="1">
                <a:solidFill>
                  <a:srgbClr val="666666"/>
                </a:solidFill>
                <a:effectLst/>
                <a:latin typeface="OpenSans"/>
              </a:rPr>
              <a:t>li</a:t>
            </a:r>
            <a:r>
              <a:rPr lang="en-US" sz="2800" b="0" i="0" dirty="0" err="1">
                <a:solidFill>
                  <a:srgbClr val="666666"/>
                </a:solidFill>
                <a:effectLst/>
                <a:latin typeface="ArialMT"/>
              </a:rPr>
              <a:t>ệ</a:t>
            </a:r>
            <a:r>
              <a:rPr lang="en-US" sz="2800" b="0" i="0" dirty="0" err="1">
                <a:solidFill>
                  <a:srgbClr val="666666"/>
                </a:solidFill>
                <a:effectLst/>
                <a:latin typeface="OpenSans"/>
              </a:rPr>
              <a:t>u</a:t>
            </a:r>
            <a:r>
              <a:rPr lang="en-US" sz="2800" b="0" i="0" dirty="0">
                <a:solidFill>
                  <a:srgbClr val="666666"/>
                </a:solidFill>
                <a:effectLst/>
                <a:latin typeface="OpenSans"/>
              </a:rPr>
              <a:t> test </a:t>
            </a:r>
            <a:r>
              <a:rPr lang="en-US" sz="2800" b="0" i="0" dirty="0" err="1">
                <a:solidFill>
                  <a:srgbClr val="666666"/>
                </a:solidFill>
                <a:effectLst/>
                <a:latin typeface="ArialMT"/>
              </a:rPr>
              <a:t>để</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br>
              <a:rPr lang="en-US" sz="2800" b="0" i="0" dirty="0">
                <a:solidFill>
                  <a:srgbClr val="666666"/>
                </a:solidFill>
                <a:effectLst/>
                <a:latin typeface="OpenSans"/>
              </a:rPr>
            </a:br>
            <a:br>
              <a:rPr lang="en-US" sz="2800" b="0" i="0" dirty="0">
                <a:solidFill>
                  <a:srgbClr val="666666"/>
                </a:solidFill>
                <a:effectLst/>
                <a:latin typeface="OpenSans"/>
              </a:rPr>
            </a:br>
            <a:endParaRPr lang="en-US" sz="2800" dirty="0"/>
          </a:p>
        </p:txBody>
      </p:sp>
      <p:pic>
        <p:nvPicPr>
          <p:cNvPr id="5" name="Picture 4"/>
          <p:cNvPicPr>
            <a:picLocks noChangeAspect="1"/>
          </p:cNvPicPr>
          <p:nvPr/>
        </p:nvPicPr>
        <p:blipFill>
          <a:blip r:embed="rId3"/>
          <a:stretch>
            <a:fillRect/>
          </a:stretch>
        </p:blipFill>
        <p:spPr>
          <a:xfrm>
            <a:off x="1403316" y="4704645"/>
            <a:ext cx="14293884" cy="5109059"/>
          </a:xfrm>
          <a:prstGeom prst="rect">
            <a:avLst/>
          </a:prstGeom>
          <a:ln>
            <a:solidFill>
              <a:schemeClr val="tx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204332" y="1360721"/>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p:cNvSpPr txBox="1"/>
          <p:nvPr/>
        </p:nvSpPr>
        <p:spPr>
          <a:xfrm>
            <a:off x="1204332" y="2707587"/>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ra</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k</a:t>
            </a:r>
            <a:r>
              <a:rPr lang="en-US" sz="2800" b="0" i="0" dirty="0" err="1">
                <a:solidFill>
                  <a:srgbClr val="666666"/>
                </a:solidFill>
                <a:effectLst/>
                <a:latin typeface="ArialMT"/>
              </a:rPr>
              <a:t>ế</a:t>
            </a:r>
            <a:r>
              <a:rPr lang="en-US" sz="2800" b="0" i="0" dirty="0" err="1">
                <a:solidFill>
                  <a:srgbClr val="666666"/>
                </a:solidFill>
                <a:effectLst/>
                <a:latin typeface="OpenSans"/>
              </a:rPr>
              <a:t>t</a:t>
            </a:r>
            <a:r>
              <a:rPr lang="en-US" sz="2800" b="0" i="0" dirty="0">
                <a:solidFill>
                  <a:srgbClr val="666666"/>
                </a:solidFill>
                <a:effectLst/>
                <a:latin typeface="OpenSans"/>
              </a:rPr>
              <a:t> </a:t>
            </a:r>
            <a:r>
              <a:rPr lang="en-US" sz="2800" b="0" i="0" dirty="0" err="1">
                <a:solidFill>
                  <a:srgbClr val="666666"/>
                </a:solidFill>
                <a:effectLst/>
                <a:latin typeface="OpenSans"/>
              </a:rPr>
              <a:t>qu</a:t>
            </a:r>
            <a:r>
              <a:rPr lang="en-US" sz="2800" b="0" i="0" dirty="0" err="1">
                <a:solidFill>
                  <a:srgbClr val="666666"/>
                </a:solidFill>
                <a:effectLst/>
                <a:latin typeface="ArialMT"/>
              </a:rPr>
              <a:t>ả</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r>
              <a:rPr lang="en-US" sz="2800" b="0" i="0" dirty="0">
                <a:solidFill>
                  <a:srgbClr val="666666"/>
                </a:solidFill>
                <a:effectLst/>
                <a:latin typeface="OpenSans"/>
              </a:rPr>
              <a:t> </a:t>
            </a:r>
            <a:r>
              <a:rPr lang="en-US" sz="2800" b="0" i="0" dirty="0" err="1">
                <a:solidFill>
                  <a:srgbClr val="666666"/>
                </a:solidFill>
                <a:effectLst/>
                <a:latin typeface="OpenSans"/>
              </a:rPr>
              <a:t>trên</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train</a:t>
            </a:r>
            <a:br>
              <a:rPr lang="en-US" sz="2800" b="0" i="0" dirty="0">
                <a:solidFill>
                  <a:srgbClr val="666666"/>
                </a:solidFill>
                <a:effectLst/>
                <a:latin typeface="OpenSans"/>
              </a:rPr>
            </a:br>
            <a:endParaRPr lang="en-US" sz="2800" dirty="0"/>
          </a:p>
        </p:txBody>
      </p:sp>
      <p:pic>
        <p:nvPicPr>
          <p:cNvPr id="4" name="Picture 3"/>
          <p:cNvPicPr>
            <a:picLocks noChangeAspect="1"/>
          </p:cNvPicPr>
          <p:nvPr/>
        </p:nvPicPr>
        <p:blipFill>
          <a:blip r:embed="rId3"/>
          <a:stretch>
            <a:fillRect/>
          </a:stretch>
        </p:blipFill>
        <p:spPr>
          <a:xfrm>
            <a:off x="2377392" y="4004140"/>
            <a:ext cx="12895173" cy="5577026"/>
          </a:xfrm>
          <a:prstGeom prst="rect">
            <a:avLst/>
          </a:prstGeom>
          <a:ln>
            <a:solidFill>
              <a:schemeClr val="tx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1181586" y="1298287"/>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p:cNvSpPr txBox="1"/>
          <p:nvPr/>
        </p:nvSpPr>
        <p:spPr>
          <a:xfrm>
            <a:off x="1333662" y="2745141"/>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ra</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k</a:t>
            </a:r>
            <a:r>
              <a:rPr lang="en-US" sz="2800" b="0" i="0" dirty="0" err="1">
                <a:solidFill>
                  <a:srgbClr val="666666"/>
                </a:solidFill>
                <a:effectLst/>
                <a:latin typeface="ArialMT"/>
              </a:rPr>
              <a:t>ế</a:t>
            </a:r>
            <a:r>
              <a:rPr lang="en-US" sz="2800" b="0" i="0" dirty="0" err="1">
                <a:solidFill>
                  <a:srgbClr val="666666"/>
                </a:solidFill>
                <a:effectLst/>
                <a:latin typeface="OpenSans"/>
              </a:rPr>
              <a:t>t</a:t>
            </a:r>
            <a:r>
              <a:rPr lang="en-US" sz="2800" b="0" i="0" dirty="0">
                <a:solidFill>
                  <a:srgbClr val="666666"/>
                </a:solidFill>
                <a:effectLst/>
                <a:latin typeface="OpenSans"/>
              </a:rPr>
              <a:t> </a:t>
            </a:r>
            <a:r>
              <a:rPr lang="en-US" sz="2800" b="0" i="0" dirty="0" err="1">
                <a:solidFill>
                  <a:srgbClr val="666666"/>
                </a:solidFill>
                <a:effectLst/>
                <a:latin typeface="OpenSans"/>
              </a:rPr>
              <a:t>qu</a:t>
            </a:r>
            <a:r>
              <a:rPr lang="en-US" sz="2800" b="0" i="0" dirty="0" err="1">
                <a:solidFill>
                  <a:srgbClr val="666666"/>
                </a:solidFill>
                <a:effectLst/>
                <a:latin typeface="ArialMT"/>
              </a:rPr>
              <a:t>ả</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r>
              <a:rPr lang="en-US" sz="2800" b="0" i="0" dirty="0">
                <a:solidFill>
                  <a:srgbClr val="666666"/>
                </a:solidFill>
                <a:effectLst/>
                <a:latin typeface="OpenSans"/>
              </a:rPr>
              <a:t> </a:t>
            </a:r>
            <a:r>
              <a:rPr lang="en-US" sz="2800" b="0" i="0" dirty="0" err="1">
                <a:solidFill>
                  <a:srgbClr val="666666"/>
                </a:solidFill>
                <a:effectLst/>
                <a:latin typeface="OpenSans"/>
              </a:rPr>
              <a:t>trên</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train</a:t>
            </a:r>
            <a:br>
              <a:rPr lang="en-US" sz="2800" b="0" i="0" dirty="0">
                <a:solidFill>
                  <a:srgbClr val="666666"/>
                </a:solidFill>
                <a:effectLst/>
                <a:latin typeface="OpenSans"/>
              </a:rPr>
            </a:br>
            <a:endParaRPr lang="en-US" sz="2800" dirty="0"/>
          </a:p>
        </p:txBody>
      </p:sp>
      <p:pic>
        <p:nvPicPr>
          <p:cNvPr id="2" name="Picture 1"/>
          <p:cNvPicPr>
            <a:picLocks noChangeAspect="1"/>
          </p:cNvPicPr>
          <p:nvPr/>
        </p:nvPicPr>
        <p:blipFill>
          <a:blip r:embed="rId3"/>
          <a:stretch>
            <a:fillRect/>
          </a:stretch>
        </p:blipFill>
        <p:spPr>
          <a:xfrm>
            <a:off x="3810000" y="3873170"/>
            <a:ext cx="9753600" cy="5838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V.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p:cNvSpPr txBox="1"/>
          <p:nvPr/>
        </p:nvSpPr>
        <p:spPr>
          <a:xfrm>
            <a:off x="941130" y="1132561"/>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p:cNvSpPr txBox="1"/>
          <p:nvPr/>
        </p:nvSpPr>
        <p:spPr>
          <a:xfrm>
            <a:off x="929757" y="2383734"/>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a:solidFill>
                  <a:srgbClr val="666666"/>
                </a:solidFill>
                <a:effectLst/>
                <a:latin typeface="ArialMT"/>
              </a:rPr>
              <a:t>KIỂM TRA ĐỘ CHÍNH XÁC MÔ HÌNH</a:t>
            </a:r>
            <a:br>
              <a:rPr lang="en-US" sz="2800" b="0" i="0" dirty="0">
                <a:solidFill>
                  <a:srgbClr val="666666"/>
                </a:solidFill>
                <a:effectLst/>
                <a:latin typeface="OpenSans"/>
              </a:rPr>
            </a:br>
            <a:endParaRPr lang="en-US" sz="2800" dirty="0"/>
          </a:p>
        </p:txBody>
      </p:sp>
      <p:pic>
        <p:nvPicPr>
          <p:cNvPr id="6" name="Picture 5"/>
          <p:cNvPicPr>
            <a:picLocks noChangeAspect="1"/>
          </p:cNvPicPr>
          <p:nvPr/>
        </p:nvPicPr>
        <p:blipFill>
          <a:blip r:embed="rId3"/>
          <a:stretch>
            <a:fillRect/>
          </a:stretch>
        </p:blipFill>
        <p:spPr>
          <a:xfrm>
            <a:off x="929757" y="3488213"/>
            <a:ext cx="13205664" cy="4585037"/>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8991600" y="7277100"/>
            <a:ext cx="6283681" cy="2324100"/>
          </a:xfrm>
          <a:prstGeom prst="rect">
            <a:avLst/>
          </a:prstGeom>
          <a:solidFill>
            <a:schemeClr val="tx1"/>
          </a:solidFill>
          <a:ln>
            <a:solidFill>
              <a:schemeClr val="tx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4493370" y="-1224902"/>
            <a:ext cx="10235272" cy="11659621"/>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3334986" y="4181617"/>
            <a:ext cx="9746895" cy="3577903"/>
          </a:xfrm>
          <a:prstGeom prst="rect">
            <a:avLst/>
          </a:prstGeom>
        </p:spPr>
        <p:txBody>
          <a:bodyPr wrap="square" lIns="0" tIns="0" rIns="0" bIns="0" rtlCol="0" anchor="t">
            <a:spAutoFit/>
          </a:bodyPr>
          <a:lstStyle/>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PHẦN 3. </a:t>
            </a:r>
          </a:p>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BREAST CANCER WISCONSIN</a:t>
            </a:r>
            <a:endParaRPr lang="en-US" sz="7990"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8"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3.1. Trích xuất và đọc dữ liệu</a:t>
            </a:r>
          </a:p>
        </p:txBody>
      </p:sp>
      <p:pic>
        <p:nvPicPr>
          <p:cNvPr id="2" name="Picture 1"/>
          <p:cNvPicPr>
            <a:picLocks noChangeAspect="1"/>
          </p:cNvPicPr>
          <p:nvPr/>
        </p:nvPicPr>
        <p:blipFill>
          <a:blip r:embed="rId3"/>
          <a:stretch>
            <a:fillRect/>
          </a:stretch>
        </p:blipFill>
        <p:spPr>
          <a:xfrm>
            <a:off x="3276600" y="2171700"/>
            <a:ext cx="11029950" cy="1209675"/>
          </a:xfrm>
          <a:prstGeom prst="rect">
            <a:avLst/>
          </a:prstGeom>
        </p:spPr>
      </p:pic>
      <p:pic>
        <p:nvPicPr>
          <p:cNvPr id="3" name="Picture 2"/>
          <p:cNvPicPr>
            <a:picLocks noChangeAspect="1"/>
          </p:cNvPicPr>
          <p:nvPr/>
        </p:nvPicPr>
        <p:blipFill>
          <a:blip r:embed="rId4"/>
          <a:stretch>
            <a:fillRect/>
          </a:stretch>
        </p:blipFill>
        <p:spPr>
          <a:xfrm>
            <a:off x="1905000" y="3780790"/>
            <a:ext cx="13935075" cy="58413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2019300"/>
            <a:ext cx="14413865" cy="575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5" name="Picture 4"/>
          <p:cNvPicPr>
            <a:picLocks noChangeAspect="1"/>
          </p:cNvPicPr>
          <p:nvPr/>
        </p:nvPicPr>
        <p:blipFill>
          <a:blip r:embed="rId3"/>
          <a:stretch>
            <a:fillRect/>
          </a:stretch>
        </p:blipFill>
        <p:spPr>
          <a:xfrm>
            <a:off x="1143000" y="800100"/>
            <a:ext cx="10229850" cy="1314450"/>
          </a:xfrm>
          <a:prstGeom prst="rect">
            <a:avLst/>
          </a:prstGeom>
        </p:spPr>
      </p:pic>
      <p:pic>
        <p:nvPicPr>
          <p:cNvPr id="10" name="Picture 9"/>
          <p:cNvPicPr>
            <a:picLocks noChangeAspect="1"/>
          </p:cNvPicPr>
          <p:nvPr/>
        </p:nvPicPr>
        <p:blipFill>
          <a:blip r:embed="rId4"/>
          <a:stretch>
            <a:fillRect/>
          </a:stretch>
        </p:blipFill>
        <p:spPr>
          <a:xfrm>
            <a:off x="381000" y="2400300"/>
            <a:ext cx="8429625" cy="3562350"/>
          </a:xfrm>
          <a:prstGeom prst="rect">
            <a:avLst/>
          </a:prstGeom>
          <a:ln w="12700" cmpd="sng">
            <a:solidFill>
              <a:schemeClr val="tx1"/>
            </a:solidFill>
            <a:prstDash val="solid"/>
          </a:ln>
        </p:spPr>
      </p:pic>
      <p:pic>
        <p:nvPicPr>
          <p:cNvPr id="11" name="Picture 10"/>
          <p:cNvPicPr>
            <a:picLocks noChangeAspect="1"/>
          </p:cNvPicPr>
          <p:nvPr/>
        </p:nvPicPr>
        <p:blipFill>
          <a:blip r:embed="rId5"/>
          <a:stretch>
            <a:fillRect/>
          </a:stretch>
        </p:blipFill>
        <p:spPr>
          <a:xfrm>
            <a:off x="9220200" y="2409825"/>
            <a:ext cx="8267700" cy="3552825"/>
          </a:xfrm>
          <a:prstGeom prst="rect">
            <a:avLst/>
          </a:prstGeom>
          <a:ln w="12700" cmpd="sng">
            <a:solidFill>
              <a:schemeClr val="tx1"/>
            </a:solidFill>
            <a:prstDash val="solid"/>
          </a:ln>
        </p:spPr>
      </p:pic>
      <p:pic>
        <p:nvPicPr>
          <p:cNvPr id="12" name="Picture 11"/>
          <p:cNvPicPr>
            <a:picLocks noChangeAspect="1"/>
          </p:cNvPicPr>
          <p:nvPr/>
        </p:nvPicPr>
        <p:blipFill>
          <a:blip r:embed="rId6"/>
          <a:stretch>
            <a:fillRect/>
          </a:stretch>
        </p:blipFill>
        <p:spPr>
          <a:xfrm>
            <a:off x="447675" y="6362700"/>
            <a:ext cx="8362950" cy="3457575"/>
          </a:xfrm>
          <a:prstGeom prst="rect">
            <a:avLst/>
          </a:prstGeom>
          <a:ln w="12700" cmpd="sng">
            <a:solidFill>
              <a:schemeClr val="accent1">
                <a:shade val="50000"/>
              </a:schemeClr>
            </a:solidFill>
            <a:prstDash val="solid"/>
          </a:ln>
        </p:spPr>
      </p:pic>
      <p:pic>
        <p:nvPicPr>
          <p:cNvPr id="13" name="Picture 12"/>
          <p:cNvPicPr>
            <a:picLocks noChangeAspect="1"/>
          </p:cNvPicPr>
          <p:nvPr/>
        </p:nvPicPr>
        <p:blipFill>
          <a:blip r:embed="rId7"/>
          <a:stretch>
            <a:fillRect/>
          </a:stretch>
        </p:blipFill>
        <p:spPr>
          <a:xfrm>
            <a:off x="9296400" y="6362700"/>
            <a:ext cx="8267700" cy="3581400"/>
          </a:xfrm>
          <a:prstGeom prst="rect">
            <a:avLst/>
          </a:prstGeom>
          <a:ln w="12700" cmpd="sng">
            <a:solidFill>
              <a:schemeClr val="tx1"/>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13638" y="2679956"/>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5" name="Group 5"/>
          <p:cNvGrpSpPr/>
          <p:nvPr/>
        </p:nvGrpSpPr>
        <p:grpSpPr>
          <a:xfrm>
            <a:off x="2613638" y="4414369"/>
            <a:ext cx="692243" cy="692243"/>
            <a:chOff x="0" y="0"/>
            <a:chExt cx="812800" cy="812800"/>
          </a:xfrm>
          <a:solidFill>
            <a:schemeClr val="tx2">
              <a:lumMod val="40000"/>
              <a:lumOff val="60000"/>
            </a:schemeClr>
          </a:solidFill>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8"/>
          <p:cNvGrpSpPr/>
          <p:nvPr/>
        </p:nvGrpSpPr>
        <p:grpSpPr>
          <a:xfrm>
            <a:off x="2613638" y="6660322"/>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11" name="Group 11"/>
          <p:cNvGrpSpPr/>
          <p:nvPr/>
        </p:nvGrpSpPr>
        <p:grpSpPr>
          <a:xfrm>
            <a:off x="3305881" y="2679956"/>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3305881" y="4414369"/>
            <a:ext cx="266573" cy="692243"/>
            <a:chOff x="0" y="0"/>
            <a:chExt cx="312998" cy="812800"/>
          </a:xfrm>
        </p:grpSpPr>
        <p:sp>
          <p:nvSpPr>
            <p:cNvPr id="15" name="Freeform 15"/>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3305881" y="6660322"/>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258001" y="7931928"/>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850947" y="8464283"/>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82174" y="1005149"/>
            <a:ext cx="8809361" cy="743793"/>
          </a:xfrm>
          <a:prstGeom prst="rect">
            <a:avLst/>
          </a:prstGeom>
        </p:spPr>
        <p:txBody>
          <a:bodyPr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GIỚI THIỆU ĐỀ TÀI</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9"/>
          <p:cNvSpPr txBox="1"/>
          <p:nvPr/>
        </p:nvSpPr>
        <p:spPr>
          <a:xfrm>
            <a:off x="3892561" y="2345856"/>
            <a:ext cx="11567678" cy="1292662"/>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Ung thư vú là một trong những loại ung thư phổ biến nhất ở phụ nữ trên khắp thế giới. Nó xuất phát từ các tế bào trong vùng vú và có thể phát triển thành các khối u gọi là tuyến vú</a:t>
            </a:r>
            <a:r>
              <a:rPr lang="en-US" sz="2800">
                <a:solidFill>
                  <a:srgbClr val="000000"/>
                </a:solidFill>
                <a:cs typeface="Arial" panose="020B0604020202020204" pitchFamily="34" charset="0"/>
              </a:rPr>
              <a:t>.</a:t>
            </a:r>
            <a:endParaRPr lang="en-US" sz="2800" u="none">
              <a:solidFill>
                <a:srgbClr val="000000"/>
              </a:solidFill>
              <a:latin typeface="Arial" panose="020B0604020202020204" pitchFamily="34" charset="0"/>
              <a:cs typeface="Arial" panose="020B0604020202020204" pitchFamily="34" charset="0"/>
            </a:endParaRPr>
          </a:p>
        </p:txBody>
      </p:sp>
      <p:sp>
        <p:nvSpPr>
          <p:cNvPr id="30" name="TextBox 30"/>
          <p:cNvSpPr txBox="1"/>
          <p:nvPr/>
        </p:nvSpPr>
        <p:spPr>
          <a:xfrm>
            <a:off x="3892561" y="6080959"/>
            <a:ext cx="11567678" cy="2154436"/>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Đề tài thực hiện các bài toán kiểm định bằng ANOVA, sử dụng các mô hình (Hồi quy Logarit, Decision Tree, Random Forest) thực hiện bài toán dự đoán đề có thể giúp cải thiện phương pháp chẩn đoán sớm, đề xuất các chiến lược điều trị hiệu quả hơn, và nâng cao chất lượng cuộc sống của những người mắc bệnh.</a:t>
            </a:r>
            <a:endParaRPr lang="en-US" sz="2800" u="none">
              <a:solidFill>
                <a:srgbClr val="000000"/>
              </a:solidFill>
              <a:latin typeface="Arial" panose="020B0604020202020204" pitchFamily="34" charset="0"/>
              <a:cs typeface="Arial" panose="020B0604020202020204" pitchFamily="34" charset="0"/>
            </a:endParaRPr>
          </a:p>
        </p:txBody>
      </p:sp>
      <p:sp>
        <p:nvSpPr>
          <p:cNvPr id="31" name="TextBox 31"/>
          <p:cNvSpPr txBox="1"/>
          <p:nvPr/>
        </p:nvSpPr>
        <p:spPr>
          <a:xfrm>
            <a:off x="3892561" y="4330015"/>
            <a:ext cx="11567678" cy="861774"/>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Đề tài nghiên cứu về ung thư vú là rất quan trọng vì nó đề cập đến nhiều khía cạnh quan trọng như nhận biết, chẩn đoán, và điều trị bệnh. </a:t>
            </a:r>
            <a:endParaRPr lang="en-US" sz="2800" u="none">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08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28"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3.2. Tiền xử lý dữ liệu</a:t>
            </a:r>
          </a:p>
        </p:txBody>
      </p:sp>
      <p:pic>
        <p:nvPicPr>
          <p:cNvPr id="5" name="Picture 4"/>
          <p:cNvPicPr>
            <a:picLocks noChangeAspect="1"/>
          </p:cNvPicPr>
          <p:nvPr/>
        </p:nvPicPr>
        <p:blipFill>
          <a:blip r:embed="rId3"/>
          <a:stretch>
            <a:fillRect/>
          </a:stretch>
        </p:blipFill>
        <p:spPr>
          <a:xfrm>
            <a:off x="1295400" y="2171700"/>
            <a:ext cx="16037560" cy="1561465"/>
          </a:xfrm>
          <a:prstGeom prst="rect">
            <a:avLst/>
          </a:prstGeom>
        </p:spPr>
      </p:pic>
      <p:pic>
        <p:nvPicPr>
          <p:cNvPr id="8" name="Picture 7"/>
          <p:cNvPicPr>
            <a:picLocks noChangeAspect="1"/>
          </p:cNvPicPr>
          <p:nvPr/>
        </p:nvPicPr>
        <p:blipFill>
          <a:blip r:embed="rId4"/>
          <a:stretch>
            <a:fillRect/>
          </a:stretch>
        </p:blipFill>
        <p:spPr>
          <a:xfrm>
            <a:off x="4038600" y="4047490"/>
            <a:ext cx="11262995" cy="3649980"/>
          </a:xfrm>
          <a:prstGeom prst="rect">
            <a:avLst/>
          </a:prstGeom>
        </p:spPr>
      </p:pic>
      <p:pic>
        <p:nvPicPr>
          <p:cNvPr id="10" name="Picture 9"/>
          <p:cNvPicPr>
            <a:picLocks noChangeAspect="1"/>
          </p:cNvPicPr>
          <p:nvPr/>
        </p:nvPicPr>
        <p:blipFill>
          <a:blip r:embed="rId5"/>
          <a:stretch>
            <a:fillRect/>
          </a:stretch>
        </p:blipFill>
        <p:spPr>
          <a:xfrm>
            <a:off x="5257800" y="7962900"/>
            <a:ext cx="8792210" cy="1887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19200" y="952500"/>
            <a:ext cx="15708630" cy="1968500"/>
          </a:xfrm>
          <a:prstGeom prst="rect">
            <a:avLst/>
          </a:prstGeom>
        </p:spPr>
      </p:pic>
      <p:pic>
        <p:nvPicPr>
          <p:cNvPr id="3" name="Picture 2"/>
          <p:cNvPicPr>
            <a:picLocks noChangeAspect="1"/>
          </p:cNvPicPr>
          <p:nvPr/>
        </p:nvPicPr>
        <p:blipFill>
          <a:blip r:embed="rId4"/>
          <a:stretch>
            <a:fillRect/>
          </a:stretch>
        </p:blipFill>
        <p:spPr>
          <a:xfrm>
            <a:off x="1524000" y="3619500"/>
            <a:ext cx="15384780" cy="5132705"/>
          </a:xfrm>
          <a:prstGeom prst="rect">
            <a:avLst/>
          </a:prstGeom>
          <a:ln w="12700" cmpd="sng">
            <a:solidFill>
              <a:schemeClr val="tx1"/>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5" name="Picture 4"/>
          <p:cNvPicPr>
            <a:picLocks noChangeAspect="1"/>
          </p:cNvPicPr>
          <p:nvPr/>
        </p:nvPicPr>
        <p:blipFill>
          <a:blip r:embed="rId3"/>
          <a:stretch>
            <a:fillRect/>
          </a:stretch>
        </p:blipFill>
        <p:spPr>
          <a:xfrm>
            <a:off x="2133600" y="876300"/>
            <a:ext cx="14070965" cy="3011170"/>
          </a:xfrm>
          <a:prstGeom prst="rect">
            <a:avLst/>
          </a:prstGeom>
        </p:spPr>
      </p:pic>
      <p:pic>
        <p:nvPicPr>
          <p:cNvPr id="6" name="Picture 5"/>
          <p:cNvPicPr>
            <a:picLocks noChangeAspect="1"/>
          </p:cNvPicPr>
          <p:nvPr/>
        </p:nvPicPr>
        <p:blipFill>
          <a:blip r:embed="rId4"/>
          <a:stretch>
            <a:fillRect/>
          </a:stretch>
        </p:blipFill>
        <p:spPr>
          <a:xfrm>
            <a:off x="1447800" y="4152900"/>
            <a:ext cx="15654655" cy="5389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3"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3.3. Hiển thị dữ liệu lên biểu đồ</a:t>
            </a:r>
          </a:p>
        </p:txBody>
      </p:sp>
      <p:pic>
        <p:nvPicPr>
          <p:cNvPr id="5" name="Picture 4"/>
          <p:cNvPicPr>
            <a:picLocks noChangeAspect="1"/>
          </p:cNvPicPr>
          <p:nvPr/>
        </p:nvPicPr>
        <p:blipFill>
          <a:blip r:embed="rId3"/>
          <a:stretch>
            <a:fillRect/>
          </a:stretch>
        </p:blipFill>
        <p:spPr>
          <a:xfrm>
            <a:off x="1600200" y="1943100"/>
            <a:ext cx="14949805" cy="2049145"/>
          </a:xfrm>
          <a:prstGeom prst="rect">
            <a:avLst/>
          </a:prstGeom>
        </p:spPr>
      </p:pic>
      <p:pic>
        <p:nvPicPr>
          <p:cNvPr id="6" name="Picture 5"/>
          <p:cNvPicPr>
            <a:picLocks noChangeAspect="1"/>
          </p:cNvPicPr>
          <p:nvPr/>
        </p:nvPicPr>
        <p:blipFill>
          <a:blip r:embed="rId4"/>
          <a:stretch>
            <a:fillRect/>
          </a:stretch>
        </p:blipFill>
        <p:spPr>
          <a:xfrm>
            <a:off x="4800600" y="4163060"/>
            <a:ext cx="8890000" cy="57169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22972" y="876300"/>
            <a:ext cx="16442055" cy="2133600"/>
          </a:xfrm>
          <a:prstGeom prst="rect">
            <a:avLst/>
          </a:prstGeom>
        </p:spPr>
      </p:pic>
      <p:pic>
        <p:nvPicPr>
          <p:cNvPr id="11" name="Picture 10"/>
          <p:cNvPicPr>
            <a:picLocks noChangeAspect="1"/>
          </p:cNvPicPr>
          <p:nvPr/>
        </p:nvPicPr>
        <p:blipFill>
          <a:blip r:embed="rId3"/>
          <a:stretch>
            <a:fillRect/>
          </a:stretch>
        </p:blipFill>
        <p:spPr>
          <a:xfrm>
            <a:off x="0" y="4229100"/>
            <a:ext cx="7344160" cy="4876800"/>
          </a:xfrm>
          <a:prstGeom prst="rect">
            <a:avLst/>
          </a:prstGeom>
        </p:spPr>
      </p:pic>
      <p:pic>
        <p:nvPicPr>
          <p:cNvPr id="13" name="Picture 12"/>
          <p:cNvPicPr>
            <a:picLocks noChangeAspect="1"/>
          </p:cNvPicPr>
          <p:nvPr/>
        </p:nvPicPr>
        <p:blipFill>
          <a:blip r:embed="rId4"/>
          <a:stretch>
            <a:fillRect/>
          </a:stretch>
        </p:blipFill>
        <p:spPr>
          <a:xfrm>
            <a:off x="6400800" y="4385195"/>
            <a:ext cx="6572137" cy="4564607"/>
          </a:xfrm>
          <a:prstGeom prst="rect">
            <a:avLst/>
          </a:prstGeom>
        </p:spPr>
      </p:pic>
      <p:pic>
        <p:nvPicPr>
          <p:cNvPr id="15" name="Picture 14"/>
          <p:cNvPicPr>
            <a:picLocks noChangeAspect="1"/>
          </p:cNvPicPr>
          <p:nvPr/>
        </p:nvPicPr>
        <p:blipFill>
          <a:blip r:embed="rId5"/>
          <a:stretch>
            <a:fillRect/>
          </a:stretch>
        </p:blipFill>
        <p:spPr>
          <a:xfrm>
            <a:off x="12573000" y="4229099"/>
            <a:ext cx="5543550" cy="4876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9800" y="647700"/>
            <a:ext cx="12644229" cy="3148013"/>
          </a:xfrm>
          <a:prstGeom prst="rect">
            <a:avLst/>
          </a:prstGeom>
        </p:spPr>
      </p:pic>
      <p:pic>
        <p:nvPicPr>
          <p:cNvPr id="5" name="Picture 4"/>
          <p:cNvPicPr>
            <a:picLocks noChangeAspect="1"/>
          </p:cNvPicPr>
          <p:nvPr/>
        </p:nvPicPr>
        <p:blipFill>
          <a:blip r:embed="rId3"/>
          <a:stretch>
            <a:fillRect/>
          </a:stretch>
        </p:blipFill>
        <p:spPr>
          <a:xfrm>
            <a:off x="4038600" y="4076700"/>
            <a:ext cx="8130184" cy="571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95400" y="571500"/>
            <a:ext cx="8545195" cy="1948180"/>
          </a:xfrm>
          <a:prstGeom prst="rect">
            <a:avLst/>
          </a:prstGeom>
        </p:spPr>
      </p:pic>
      <p:pic>
        <p:nvPicPr>
          <p:cNvPr id="7" name="Picture 6"/>
          <p:cNvPicPr>
            <a:picLocks noChangeAspect="1"/>
          </p:cNvPicPr>
          <p:nvPr/>
        </p:nvPicPr>
        <p:blipFill>
          <a:blip r:embed="rId4"/>
          <a:stretch>
            <a:fillRect/>
          </a:stretch>
        </p:blipFill>
        <p:spPr>
          <a:xfrm>
            <a:off x="4038600" y="2781300"/>
            <a:ext cx="10677525" cy="7398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7810500"/>
            <a:ext cx="16566515" cy="2115185"/>
          </a:xfrm>
          <a:prstGeom prst="rect">
            <a:avLst/>
          </a:prstGeom>
        </p:spPr>
      </p:pic>
      <p:pic>
        <p:nvPicPr>
          <p:cNvPr id="7" name="Picture 6"/>
          <p:cNvPicPr>
            <a:picLocks noChangeAspect="1"/>
          </p:cNvPicPr>
          <p:nvPr/>
        </p:nvPicPr>
        <p:blipFill>
          <a:blip r:embed="rId3"/>
          <a:stretch>
            <a:fillRect/>
          </a:stretch>
        </p:blipFill>
        <p:spPr>
          <a:xfrm>
            <a:off x="4191000" y="266700"/>
            <a:ext cx="10677525" cy="7398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3" name="TextBox 28"/>
          <p:cNvSpPr txBox="1"/>
          <p:nvPr/>
        </p:nvSpPr>
        <p:spPr>
          <a:xfrm>
            <a:off x="1028700" y="1028700"/>
            <a:ext cx="15898495" cy="2231390"/>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3.4. Bài Toán: Xây dựng mô hình dự đoán khối u là lành tính hay ác tính thông qua các chỉ số được nhập vào xử dụng Random Forest</a:t>
            </a:r>
          </a:p>
        </p:txBody>
      </p:sp>
      <p:pic>
        <p:nvPicPr>
          <p:cNvPr id="2" name="Picture 1"/>
          <p:cNvPicPr>
            <a:picLocks noChangeAspect="1"/>
          </p:cNvPicPr>
          <p:nvPr/>
        </p:nvPicPr>
        <p:blipFill>
          <a:blip r:embed="rId3"/>
          <a:stretch>
            <a:fillRect/>
          </a:stretch>
        </p:blipFill>
        <p:spPr>
          <a:xfrm>
            <a:off x="1143000" y="3543300"/>
            <a:ext cx="16116300" cy="6153785"/>
          </a:xfrm>
          <a:prstGeom prst="rect">
            <a:avLst/>
          </a:prstGeom>
        </p:spPr>
      </p:pic>
      <p:pic>
        <p:nvPicPr>
          <p:cNvPr id="7" name="Picture 6"/>
          <p:cNvPicPr>
            <a:picLocks noChangeAspect="1"/>
          </p:cNvPicPr>
          <p:nvPr/>
        </p:nvPicPr>
        <p:blipFill>
          <a:blip r:embed="rId4"/>
          <a:stretch>
            <a:fillRect/>
          </a:stretch>
        </p:blipFill>
        <p:spPr>
          <a:xfrm>
            <a:off x="1447800" y="5676900"/>
            <a:ext cx="12220575" cy="42062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762000" y="342900"/>
            <a:ext cx="16701770" cy="2825115"/>
          </a:xfrm>
          <a:prstGeom prst="rect">
            <a:avLst/>
          </a:prstGeom>
          <a:ln w="12700" cmpd="sng">
            <a:solidFill>
              <a:schemeClr val="tx1"/>
            </a:solidFill>
            <a:prstDash val="solid"/>
          </a:ln>
        </p:spPr>
      </p:pic>
      <p:pic>
        <p:nvPicPr>
          <p:cNvPr id="6" name="Picture 5"/>
          <p:cNvPicPr>
            <a:picLocks noChangeAspect="1"/>
          </p:cNvPicPr>
          <p:nvPr/>
        </p:nvPicPr>
        <p:blipFill>
          <a:blip r:embed="rId4"/>
          <a:stretch>
            <a:fillRect/>
          </a:stretch>
        </p:blipFill>
        <p:spPr>
          <a:xfrm>
            <a:off x="533400" y="3390900"/>
            <a:ext cx="17268190" cy="3351530"/>
          </a:xfrm>
          <a:prstGeom prst="rect">
            <a:avLst/>
          </a:prstGeom>
        </p:spPr>
      </p:pic>
      <p:pic>
        <p:nvPicPr>
          <p:cNvPr id="2" name="Picture 1"/>
          <p:cNvPicPr>
            <a:picLocks noChangeAspect="1"/>
          </p:cNvPicPr>
          <p:nvPr/>
        </p:nvPicPr>
        <p:blipFill>
          <a:blip r:embed="rId5"/>
          <a:stretch>
            <a:fillRect/>
          </a:stretch>
        </p:blipFill>
        <p:spPr>
          <a:xfrm>
            <a:off x="4038600" y="6972300"/>
            <a:ext cx="9668510" cy="30867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5760221" y="-669652"/>
            <a:ext cx="9268328" cy="10558116"/>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764561" y="3457590"/>
            <a:ext cx="6798708" cy="4770537"/>
          </a:xfrm>
          <a:prstGeom prst="rect">
            <a:avLst/>
          </a:prstGeom>
        </p:spPr>
        <p:txBody>
          <a:bodyPr wrap="square" lIns="0" tIns="0" rIns="0" bIns="0" rtlCol="0" anchor="t">
            <a:spAutoFit/>
          </a:bodyPr>
          <a:lstStyle/>
          <a:p>
            <a:pPr marL="0" lvl="0" indent="0" algn="ctr">
              <a:lnSpc>
                <a:spcPts val="9265"/>
              </a:lnSpc>
              <a:spcBef>
                <a:spcPct val="0"/>
              </a:spcBef>
            </a:pPr>
            <a:r>
              <a:rPr lang="en-US" sz="7990" b="1">
                <a:solidFill>
                  <a:schemeClr val="bg1"/>
                </a:solidFill>
                <a:latin typeface="Arial" panose="020B0604020202020204" pitchFamily="34" charset="0"/>
                <a:cs typeface="Arial" panose="020B0604020202020204" pitchFamily="34" charset="0"/>
              </a:rPr>
              <a:t>PHẦN 1. THÔNG TIN VỀ CÁC TẬP DỮ LIỆU</a:t>
            </a:r>
            <a:endParaRPr lang="en-US" sz="7990"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3124200" y="687705"/>
            <a:ext cx="12567285" cy="891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1371600" y="1409700"/>
            <a:ext cx="11691620" cy="3263265"/>
          </a:xfrm>
          <a:prstGeom prst="rect">
            <a:avLst/>
          </a:prstGeom>
        </p:spPr>
      </p:pic>
      <p:pic>
        <p:nvPicPr>
          <p:cNvPr id="5" name="Picture 4"/>
          <p:cNvPicPr>
            <a:picLocks noChangeAspect="1"/>
          </p:cNvPicPr>
          <p:nvPr/>
        </p:nvPicPr>
        <p:blipFill>
          <a:blip r:embed="rId4"/>
          <a:stretch>
            <a:fillRect/>
          </a:stretch>
        </p:blipFill>
        <p:spPr>
          <a:xfrm>
            <a:off x="1371600" y="6667500"/>
            <a:ext cx="15333980" cy="1786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2895600" y="495300"/>
            <a:ext cx="12820015" cy="9485630"/>
          </a:xfrm>
          <a:prstGeom prst="rect">
            <a:avLst/>
          </a:prstGeom>
          <a:ln w="12700"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3886200" y="353060"/>
            <a:ext cx="10295255" cy="9933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95400" y="723265"/>
            <a:ext cx="6022340" cy="8839835"/>
          </a:xfrm>
          <a:prstGeom prst="rect">
            <a:avLst/>
          </a:prstGeom>
          <a:ln w="12700" cmpd="sng">
            <a:solidFill>
              <a:schemeClr val="tx1"/>
            </a:solidFill>
            <a:prstDash val="solid"/>
          </a:ln>
        </p:spPr>
      </p:pic>
      <p:pic>
        <p:nvPicPr>
          <p:cNvPr id="5" name="Picture 4"/>
          <p:cNvPicPr>
            <a:picLocks noChangeAspect="1"/>
          </p:cNvPicPr>
          <p:nvPr/>
        </p:nvPicPr>
        <p:blipFill>
          <a:blip r:embed="rId4"/>
          <a:stretch>
            <a:fillRect/>
          </a:stretch>
        </p:blipFill>
        <p:spPr>
          <a:xfrm>
            <a:off x="9372600" y="723900"/>
            <a:ext cx="5232400" cy="4373245"/>
          </a:xfrm>
          <a:prstGeom prst="rect">
            <a:avLst/>
          </a:prstGeom>
          <a:ln w="12700" cmpd="sng">
            <a:solidFill>
              <a:schemeClr val="accent1">
                <a:shade val="50000"/>
              </a:schemeClr>
            </a:solidFill>
            <a:prstDash val="solid"/>
          </a:ln>
        </p:spPr>
      </p:pic>
      <p:pic>
        <p:nvPicPr>
          <p:cNvPr id="6" name="Picture 5"/>
          <p:cNvPicPr>
            <a:picLocks noChangeAspect="1"/>
          </p:cNvPicPr>
          <p:nvPr/>
        </p:nvPicPr>
        <p:blipFill>
          <a:blip r:embed="rId5"/>
          <a:stretch>
            <a:fillRect/>
          </a:stretch>
        </p:blipFill>
        <p:spPr>
          <a:xfrm>
            <a:off x="8763000" y="5219700"/>
            <a:ext cx="6649085" cy="4917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2057400" y="1130935"/>
            <a:ext cx="6696075" cy="2305050"/>
          </a:xfrm>
          <a:prstGeom prst="rect">
            <a:avLst/>
          </a:prstGeom>
        </p:spPr>
      </p:pic>
      <p:pic>
        <p:nvPicPr>
          <p:cNvPr id="3" name="Picture 2"/>
          <p:cNvPicPr>
            <a:picLocks noChangeAspect="1"/>
          </p:cNvPicPr>
          <p:nvPr/>
        </p:nvPicPr>
        <p:blipFill>
          <a:blip r:embed="rId4"/>
          <a:stretch>
            <a:fillRect/>
          </a:stretch>
        </p:blipFill>
        <p:spPr>
          <a:xfrm>
            <a:off x="3429000" y="4838700"/>
            <a:ext cx="13080365" cy="2248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6014690" y="110748"/>
            <a:ext cx="8007140" cy="9121420"/>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521661" y="4544499"/>
            <a:ext cx="6798708" cy="1192634"/>
          </a:xfrm>
          <a:prstGeom prst="rect">
            <a:avLst/>
          </a:prstGeom>
        </p:spPr>
        <p:txBody>
          <a:bodyPr wrap="square" lIns="0" tIns="0" rIns="0" bIns="0" rtlCol="0" anchor="t">
            <a:spAutoFit/>
          </a:bodyPr>
          <a:lstStyle/>
          <a:p>
            <a:pPr marL="0" lvl="0" indent="0" algn="ctr">
              <a:lnSpc>
                <a:spcPts val="9265"/>
              </a:lnSpc>
              <a:spcBef>
                <a:spcPct val="0"/>
              </a:spcBef>
            </a:pPr>
            <a:r>
              <a:rPr lang="en-US" sz="7990" b="1" u="none">
                <a:solidFill>
                  <a:schemeClr val="bg1"/>
                </a:solidFill>
                <a:latin typeface="Arial" panose="020B0604020202020204" pitchFamily="34" charset="0"/>
                <a:cs typeface="Arial" panose="020B0604020202020204" pitchFamily="34" charset="0"/>
              </a:rPr>
              <a:t>KẾT LUẬN</a:t>
            </a: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extLst>
      <p:ext uri="{BB962C8B-B14F-4D97-AF65-F5344CB8AC3E}">
        <p14:creationId xmlns:p14="http://schemas.microsoft.com/office/powerpoint/2010/main" val="2732106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13638" y="3001345"/>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5" name="Group 5"/>
          <p:cNvGrpSpPr/>
          <p:nvPr/>
        </p:nvGrpSpPr>
        <p:grpSpPr>
          <a:xfrm>
            <a:off x="2613638" y="4466946"/>
            <a:ext cx="692243" cy="692243"/>
            <a:chOff x="0" y="0"/>
            <a:chExt cx="812800" cy="812800"/>
          </a:xfrm>
          <a:solidFill>
            <a:schemeClr val="tx2">
              <a:lumMod val="40000"/>
              <a:lumOff val="60000"/>
            </a:schemeClr>
          </a:solidFill>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8"/>
          <p:cNvGrpSpPr/>
          <p:nvPr/>
        </p:nvGrpSpPr>
        <p:grpSpPr>
          <a:xfrm>
            <a:off x="2613638" y="5985429"/>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11" name="Group 11"/>
          <p:cNvGrpSpPr/>
          <p:nvPr/>
        </p:nvGrpSpPr>
        <p:grpSpPr>
          <a:xfrm>
            <a:off x="3305881" y="3001345"/>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3305881" y="4466946"/>
            <a:ext cx="266573" cy="692243"/>
            <a:chOff x="0" y="0"/>
            <a:chExt cx="312998" cy="812800"/>
          </a:xfrm>
        </p:grpSpPr>
        <p:sp>
          <p:nvSpPr>
            <p:cNvPr id="15" name="Freeform 15"/>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3305881" y="5985429"/>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776681" y="8256772"/>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253022" y="7654413"/>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76681" y="1041866"/>
            <a:ext cx="8809361" cy="743793"/>
          </a:xfrm>
          <a:prstGeom prst="rect">
            <a:avLst/>
          </a:prstGeom>
        </p:spPr>
        <p:txBody>
          <a:bodyPr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KẾT LUẬN</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9"/>
          <p:cNvSpPr txBox="1"/>
          <p:nvPr/>
        </p:nvSpPr>
        <p:spPr>
          <a:xfrm>
            <a:off x="3908673" y="2900355"/>
            <a:ext cx="11567678" cy="861774"/>
          </a:xfrm>
          <a:prstGeom prst="rect">
            <a:avLst/>
          </a:prstGeom>
        </p:spPr>
        <p:txBody>
          <a:bodyPr wrap="square" lIns="0" tIns="0" rIns="0" bIns="0" rtlCol="0" anchor="t">
            <a:spAutoFit/>
          </a:bodyPr>
          <a:lstStyle/>
          <a:p>
            <a:pPr lvl="0">
              <a:spcBef>
                <a:spcPct val="0"/>
              </a:spcBef>
            </a:pPr>
            <a:r>
              <a:rPr lang="en-US" sz="2800">
                <a:solidFill>
                  <a:srgbClr val="000000"/>
                </a:solidFill>
                <a:latin typeface="Arial" panose="020B0604020202020204" pitchFamily="34" charset="0"/>
                <a:cs typeface="Arial" panose="020B0604020202020204" pitchFamily="34" charset="0"/>
              </a:rPr>
              <a:t>Thực hiện tiền xử lý dữ liệu và trực quan hóa dữ liệu với nhiều dạng biểu đồ khác nhau (Stacker Bar chart, Box plot,....)</a:t>
            </a:r>
            <a:endParaRPr lang="en-US" sz="2800" u="none">
              <a:solidFill>
                <a:srgbClr val="000000"/>
              </a:solidFill>
              <a:latin typeface="Arial" panose="020B0604020202020204" pitchFamily="34" charset="0"/>
              <a:cs typeface="Arial" panose="020B0604020202020204" pitchFamily="34" charset="0"/>
            </a:endParaRPr>
          </a:p>
        </p:txBody>
      </p:sp>
      <p:sp>
        <p:nvSpPr>
          <p:cNvPr id="30" name="TextBox 30"/>
          <p:cNvSpPr txBox="1"/>
          <p:nvPr/>
        </p:nvSpPr>
        <p:spPr>
          <a:xfrm>
            <a:off x="3892561" y="5923242"/>
            <a:ext cx="11567678" cy="861774"/>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Xây dựng được mô hình Hồi quy Logarit, Decision Tree và Random Forest cho các bài toán dự đoán.</a:t>
            </a:r>
            <a:endParaRPr lang="en-US" sz="2800" u="none">
              <a:solidFill>
                <a:srgbClr val="000000"/>
              </a:solidFill>
              <a:latin typeface="Arial" panose="020B0604020202020204" pitchFamily="34" charset="0"/>
              <a:cs typeface="Arial" panose="020B0604020202020204" pitchFamily="34" charset="0"/>
            </a:endParaRPr>
          </a:p>
        </p:txBody>
      </p:sp>
      <p:sp>
        <p:nvSpPr>
          <p:cNvPr id="31" name="TextBox 31"/>
          <p:cNvSpPr txBox="1"/>
          <p:nvPr/>
        </p:nvSpPr>
        <p:spPr>
          <a:xfrm>
            <a:off x="3892561" y="4627317"/>
            <a:ext cx="11567678" cy="430887"/>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Vận dụng được ANOVA cho cấc bài kiểm định giả thuyết.</a:t>
            </a:r>
            <a:endParaRPr lang="en-US" sz="2800" u="none">
              <a:solidFill>
                <a:srgbClr val="000000"/>
              </a:solidFill>
              <a:latin typeface="Arial" panose="020B0604020202020204" pitchFamily="34" charset="0"/>
              <a:cs typeface="Arial" panose="020B0604020202020204" pitchFamily="34" charset="0"/>
            </a:endParaRPr>
          </a:p>
        </p:txBody>
      </p:sp>
      <p:sp>
        <p:nvSpPr>
          <p:cNvPr id="24" name="TextBox 30">
            <a:extLst>
              <a:ext uri="{FF2B5EF4-FFF2-40B4-BE49-F238E27FC236}">
                <a16:creationId xmlns:a16="http://schemas.microsoft.com/office/drawing/2014/main" id="{FB4E1235-9161-3623-4F59-6E0D29B37B64}"/>
              </a:ext>
            </a:extLst>
          </p:cNvPr>
          <p:cNvSpPr txBox="1"/>
          <p:nvPr/>
        </p:nvSpPr>
        <p:spPr>
          <a:xfrm>
            <a:off x="4330283" y="7938634"/>
            <a:ext cx="11567678" cy="1292662"/>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Tóm lại, các kết quả mang lại hiệu quả những quá trình làm bài toán đã</a:t>
            </a:r>
            <a:r>
              <a:rPr lang="en-US" sz="2800">
                <a:solidFill>
                  <a:srgbClr val="000000"/>
                </a:solidFill>
                <a:cs typeface="Arial" panose="020B0604020202020204" pitchFamily="34" charset="0"/>
              </a:rPr>
              <a:t> </a:t>
            </a:r>
            <a:r>
              <a:rPr lang="vi-VN" sz="2800">
                <a:solidFill>
                  <a:srgbClr val="000000"/>
                </a:solidFill>
                <a:cs typeface="Arial" panose="020B0604020202020204" pitchFamily="34" charset="0"/>
              </a:rPr>
              <a:t>cung cấp thông tin chi tiết, hiệu quả</a:t>
            </a:r>
            <a:r>
              <a:rPr lang="en-US" sz="2800">
                <a:solidFill>
                  <a:srgbClr val="000000"/>
                </a:solidFill>
                <a:cs typeface="Arial" panose="020B0604020202020204" pitchFamily="34" charset="0"/>
              </a:rPr>
              <a:t> </a:t>
            </a:r>
            <a:r>
              <a:rPr lang="vi-VN" sz="2800">
                <a:solidFill>
                  <a:srgbClr val="000000"/>
                </a:solidFill>
                <a:cs typeface="Arial" panose="020B0604020202020204" pitchFamily="34" charset="0"/>
              </a:rPr>
              <a:t>để hiểu, phân tích và đưa ra quyết định trong lĩnh vực y học và nghiên cứu về ung thư vú.</a:t>
            </a:r>
            <a:endParaRPr lang="en-US" sz="2800" u="none">
              <a:solidFill>
                <a:srgbClr val="000000"/>
              </a:solidFill>
              <a:latin typeface="Arial" panose="020B0604020202020204" pitchFamily="34" charset="0"/>
              <a:cs typeface="Arial" panose="020B0604020202020204" pitchFamily="34" charset="0"/>
            </a:endParaRPr>
          </a:p>
        </p:txBody>
      </p:sp>
      <p:sp>
        <p:nvSpPr>
          <p:cNvPr id="32" name="Arrow: Right 31">
            <a:extLst>
              <a:ext uri="{FF2B5EF4-FFF2-40B4-BE49-F238E27FC236}">
                <a16:creationId xmlns:a16="http://schemas.microsoft.com/office/drawing/2014/main" id="{272E8ECE-97A0-C5EA-5FEE-1068700E0069}"/>
              </a:ext>
            </a:extLst>
          </p:cNvPr>
          <p:cNvSpPr/>
          <p:nvPr/>
        </p:nvSpPr>
        <p:spPr>
          <a:xfrm>
            <a:off x="2609253" y="8372598"/>
            <a:ext cx="1523017" cy="533400"/>
          </a:xfrm>
          <a:prstGeom prst="rightArrow">
            <a:avLst/>
          </a:prstGeom>
          <a:solidFill>
            <a:srgbClr val="62A0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77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2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rot="-386595">
            <a:off x="570813" y="1362479"/>
            <a:ext cx="8854344" cy="885434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386595">
            <a:off x="4613" y="718011"/>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686830" y="3832640"/>
            <a:ext cx="7982712" cy="8229600"/>
          </a:xfrm>
          <a:prstGeom prst="rect">
            <a:avLst/>
          </a:prstGeom>
        </p:spPr>
      </p:pic>
      <p:grpSp>
        <p:nvGrpSpPr>
          <p:cNvPr id="15" name="Group 14"/>
          <p:cNvGrpSpPr/>
          <p:nvPr/>
        </p:nvGrpSpPr>
        <p:grpSpPr>
          <a:xfrm>
            <a:off x="12268200" y="7728094"/>
            <a:ext cx="2836298" cy="734290"/>
            <a:chOff x="12268200" y="7728094"/>
            <a:chExt cx="2836298" cy="734290"/>
          </a:xfrm>
        </p:grpSpPr>
        <p:grpSp>
          <p:nvGrpSpPr>
            <p:cNvPr id="10" name="Group 10"/>
            <p:cNvGrpSpPr/>
            <p:nvPr/>
          </p:nvGrpSpPr>
          <p:grpSpPr>
            <a:xfrm>
              <a:off x="12268200" y="7728094"/>
              <a:ext cx="2836298" cy="734290"/>
              <a:chOff x="0" y="0"/>
              <a:chExt cx="1094731" cy="157520"/>
            </a:xfrm>
          </p:grpSpPr>
          <p:sp>
            <p:nvSpPr>
              <p:cNvPr id="11" name="Freeform 11"/>
              <p:cNvSpPr/>
              <p:nvPr/>
            </p:nvSpPr>
            <p:spPr>
              <a:xfrm>
                <a:off x="0" y="0"/>
                <a:ext cx="1094731" cy="157520"/>
              </a:xfrm>
              <a:custGeom>
                <a:avLst/>
                <a:gdLst/>
                <a:ahLst/>
                <a:cxnLst/>
                <a:rect l="l" t="t" r="r" b="b"/>
                <a:pathLst>
                  <a:path w="1094731" h="157520">
                    <a:moveTo>
                      <a:pt x="0" y="0"/>
                    </a:moveTo>
                    <a:lnTo>
                      <a:pt x="1094731" y="0"/>
                    </a:lnTo>
                    <a:lnTo>
                      <a:pt x="1094731" y="157520"/>
                    </a:lnTo>
                    <a:lnTo>
                      <a:pt x="0" y="157520"/>
                    </a:lnTo>
                    <a:close/>
                  </a:path>
                </a:pathLst>
              </a:custGeom>
              <a:solidFill>
                <a:srgbClr val="62A0E1"/>
              </a:solidFill>
            </p:spPr>
            <p:txBody>
              <a:bodyPr/>
              <a:lstStyle/>
              <a:p>
                <a:endParaRPr lang="en-US"/>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TextBox 16"/>
            <p:cNvSpPr txBox="1"/>
            <p:nvPr/>
          </p:nvSpPr>
          <p:spPr>
            <a:xfrm>
              <a:off x="12447805" y="7947440"/>
              <a:ext cx="2477088" cy="371897"/>
            </a:xfrm>
            <a:prstGeom prst="rect">
              <a:avLst/>
            </a:prstGeom>
          </p:spPr>
          <p:txBody>
            <a:bodyPr wrap="square" lIns="0" tIns="0" rIns="0" bIns="0" rtlCol="0" anchor="t">
              <a:spAutoFit/>
            </a:bodyPr>
            <a:lstStyle/>
            <a:p>
              <a:pPr algn="ctr">
                <a:lnSpc>
                  <a:spcPts val="2940"/>
                </a:lnSpc>
                <a:spcBef>
                  <a:spcPct val="0"/>
                </a:spcBef>
              </a:pPr>
              <a:r>
                <a:rPr lang="en-US" sz="2800">
                  <a:solidFill>
                    <a:schemeClr val="bg1"/>
                  </a:solidFill>
                  <a:latin typeface="Noto Sans Bold" panose="020B0802040504020204"/>
                </a:rPr>
                <a:t>Nhóm 10</a:t>
              </a:r>
            </a:p>
          </p:txBody>
        </p:sp>
      </p:grpSp>
      <p:grpSp>
        <p:nvGrpSpPr>
          <p:cNvPr id="18" name="Group 18"/>
          <p:cNvGrpSpPr/>
          <p:nvPr/>
        </p:nvGrpSpPr>
        <p:grpSpPr>
          <a:xfrm rot="-386595">
            <a:off x="917227" y="2761057"/>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8458200" y="-1865711"/>
            <a:ext cx="6318942" cy="4960370"/>
          </a:xfrm>
          <a:prstGeom prst="rect">
            <a:avLst/>
          </a:prstGeom>
        </p:spPr>
      </p:pic>
      <p:sp>
        <p:nvSpPr>
          <p:cNvPr id="17" name="TextBox 16"/>
          <p:cNvSpPr txBox="1"/>
          <p:nvPr/>
        </p:nvSpPr>
        <p:spPr>
          <a:xfrm>
            <a:off x="10052772" y="4053021"/>
            <a:ext cx="7257825" cy="3139321"/>
          </a:xfrm>
          <a:prstGeom prst="rect">
            <a:avLst/>
          </a:prstGeom>
          <a:noFill/>
        </p:spPr>
        <p:txBody>
          <a:bodyPr wrap="square">
            <a:spAutoFit/>
          </a:bodyPr>
          <a:lstStyle/>
          <a:p>
            <a:pPr algn="ctr"/>
            <a:r>
              <a:rPr lang="en-US" sz="6600" b="1">
                <a:latin typeface="Arial" panose="020B0604020202020204" pitchFamily="34" charset="0"/>
                <a:cs typeface="Arial" panose="020B0604020202020204" pitchFamily="34" charset="0"/>
              </a:rPr>
              <a:t>CẢM ƠN THẦY VÀ CÁC BẠN ĐÃ LẮNG NGHE</a:t>
            </a:r>
          </a:p>
        </p:txBody>
      </p:sp>
      <p:grpSp>
        <p:nvGrpSpPr>
          <p:cNvPr id="13" name="Group 13"/>
          <p:cNvGrpSpPr>
            <a:grpSpLocks noChangeAspect="1"/>
          </p:cNvGrpSpPr>
          <p:nvPr/>
        </p:nvGrpSpPr>
        <p:grpSpPr>
          <a:xfrm>
            <a:off x="626627" y="1387475"/>
            <a:ext cx="8742715" cy="874268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stretch>
                <a:fillRect l="-24976" r="-28398" b="-2281"/>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Move="1" noResize="1" noEditPoints="1" noAdjustHandles="1" noChangeArrowheads="1" noChangeShapeType="1"/>
          </p:cNvSpPr>
          <p:nvPr/>
        </p:nvSpPr>
        <p:spPr>
          <a:xfrm>
            <a:off x="-381000" y="-266701"/>
            <a:ext cx="19286702" cy="108352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8088697" y="229912"/>
            <a:ext cx="9621592" cy="96215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8897921" y="782642"/>
            <a:ext cx="2021926" cy="202192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0360039" y="860457"/>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921927" y="3251756"/>
            <a:ext cx="6731746" cy="3577903"/>
          </a:xfrm>
          <a:prstGeom prst="rect">
            <a:avLst/>
          </a:prstGeom>
        </p:spPr>
        <p:txBody>
          <a:bodyPr wrap="square" lIns="0" tIns="0" rIns="0" bIns="0" rtlCol="0" anchor="t">
            <a:spAutoFit/>
          </a:bodyPr>
          <a:lstStyle/>
          <a:p>
            <a:pPr marL="0" lvl="0" indent="0" algn="l">
              <a:lnSpc>
                <a:spcPts val="9265"/>
              </a:lnSpc>
              <a:spcBef>
                <a:spcPct val="0"/>
              </a:spcBef>
            </a:pPr>
            <a:r>
              <a:rPr lang="en-US" sz="7990" b="1" u="none">
                <a:solidFill>
                  <a:schemeClr val="accent1">
                    <a:lumMod val="50000"/>
                  </a:schemeClr>
                </a:solidFill>
                <a:latin typeface="Arial" panose="020B0604020202020204" pitchFamily="34" charset="0"/>
                <a:cs typeface="Arial" panose="020B0604020202020204" pitchFamily="34" charset="0"/>
              </a:rPr>
              <a:t>1.1. </a:t>
            </a:r>
          </a:p>
          <a:p>
            <a:pPr marL="0" lvl="0" indent="0" algn="l">
              <a:lnSpc>
                <a:spcPts val="9265"/>
              </a:lnSpc>
              <a:spcBef>
                <a:spcPct val="0"/>
              </a:spcBef>
            </a:pPr>
            <a:r>
              <a:rPr lang="en-US" sz="7990" b="1" u="none">
                <a:solidFill>
                  <a:schemeClr val="accent1">
                    <a:lumMod val="50000"/>
                  </a:schemeClr>
                </a:solidFill>
                <a:latin typeface="Arial" panose="020B0604020202020204" pitchFamily="34" charset="0"/>
                <a:cs typeface="Arial" panose="020B0604020202020204" pitchFamily="34" charset="0"/>
              </a:rPr>
              <a:t>UNG THƯ VÚ CỦA SEER</a:t>
            </a:r>
          </a:p>
        </p:txBody>
      </p:sp>
      <p:pic>
        <p:nvPicPr>
          <p:cNvPr id="10" name="Picture 10"/>
          <p:cNvPicPr>
            <a:picLocks noChangeAspect="1"/>
          </p:cNvPicPr>
          <p:nvPr/>
        </p:nvPicPr>
        <p:blipFill>
          <a:blip r:embed="rId2"/>
          <a:srcRect/>
          <a:stretch>
            <a:fillRect/>
          </a:stretch>
        </p:blipFill>
        <p:spPr>
          <a:xfrm rot="17346409">
            <a:off x="13313723" y="840477"/>
            <a:ext cx="2745651" cy="2830568"/>
          </a:xfrm>
          <a:prstGeom prst="rect">
            <a:avLst/>
          </a:prstGeom>
        </p:spPr>
      </p:pic>
      <p:pic>
        <p:nvPicPr>
          <p:cNvPr id="3" name="Picture 2"/>
          <p:cNvPicPr>
            <a:picLocks noChangeAspect="1"/>
          </p:cNvPicPr>
          <p:nvPr/>
        </p:nvPicPr>
        <p:blipFill>
          <a:blip r:embed="rId3"/>
          <a:stretch>
            <a:fillRect/>
          </a:stretch>
        </p:blipFill>
        <p:spPr>
          <a:xfrm>
            <a:off x="8929328" y="2529224"/>
            <a:ext cx="8086519" cy="5174844"/>
          </a:xfrm>
          <a:prstGeom prst="rect">
            <a:avLst/>
          </a:prstGeom>
        </p:spPr>
      </p:pic>
      <p:sp>
        <p:nvSpPr>
          <p:cNvPr id="4" name="TextBox 3"/>
          <p:cNvSpPr txBox="1"/>
          <p:nvPr/>
        </p:nvSpPr>
        <p:spPr>
          <a:xfrm>
            <a:off x="0" y="9486900"/>
            <a:ext cx="7231474" cy="369332"/>
          </a:xfrm>
          <a:prstGeom prst="rect">
            <a:avLst/>
          </a:prstGeom>
          <a:noFill/>
        </p:spPr>
        <p:txBody>
          <a:bodyPr wrap="square" rtlCol="0">
            <a:spAutoFit/>
          </a:bodyPr>
          <a:lstStyle/>
          <a:p>
            <a:r>
              <a:rPr lang="en-US"/>
              <a:t>Nguồn: </a:t>
            </a:r>
            <a:r>
              <a:rPr lang="en-US">
                <a:hlinkClick r:id="rId4"/>
              </a:rPr>
              <a:t>https://www.kaggle.com/datasets/reihanenamdari/breast-cancer</a:t>
            </a:r>
            <a:r>
              <a:rPr lang="en-US"/>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593" y="2343147"/>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panose="020B0802040504020204"/>
              </a:endParaRPr>
            </a:p>
          </p:txBody>
        </p:sp>
      </p:grpSp>
      <p:grpSp>
        <p:nvGrpSpPr>
          <p:cNvPr id="5" name="Group 5"/>
          <p:cNvGrpSpPr/>
          <p:nvPr/>
        </p:nvGrpSpPr>
        <p:grpSpPr>
          <a:xfrm>
            <a:off x="502565" y="4439088"/>
            <a:ext cx="692243" cy="692243"/>
            <a:chOff x="0" y="0"/>
            <a:chExt cx="812800" cy="812800"/>
          </a:xfrm>
          <a:solidFill>
            <a:schemeClr val="tx2">
              <a:lumMod val="40000"/>
              <a:lumOff val="60000"/>
            </a:schemeClr>
          </a:solidFill>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8" name="Group 8"/>
          <p:cNvGrpSpPr/>
          <p:nvPr/>
        </p:nvGrpSpPr>
        <p:grpSpPr>
          <a:xfrm>
            <a:off x="452593" y="6748529"/>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panose="020B0802040504020204"/>
              </a:endParaRPr>
            </a:p>
          </p:txBody>
        </p:sp>
      </p:grpSp>
      <p:grpSp>
        <p:nvGrpSpPr>
          <p:cNvPr id="11" name="Group 11"/>
          <p:cNvGrpSpPr/>
          <p:nvPr/>
        </p:nvGrpSpPr>
        <p:grpSpPr>
          <a:xfrm>
            <a:off x="1144836" y="2343147"/>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1194808" y="4439088"/>
            <a:ext cx="266573" cy="692243"/>
            <a:chOff x="0" y="0"/>
            <a:chExt cx="312998" cy="812800"/>
          </a:xfrm>
        </p:grpSpPr>
        <p:sp>
          <p:nvSpPr>
            <p:cNvPr id="15" name="Freeform 15"/>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44836" y="6748529"/>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258001" y="7931928"/>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850947" y="8464283"/>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82174" y="1005149"/>
            <a:ext cx="8809361" cy="743793"/>
          </a:xfrm>
          <a:prstGeom prst="rect">
            <a:avLst/>
          </a:prstGeom>
        </p:spPr>
        <p:txBody>
          <a:bodyPr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9"/>
          <p:cNvSpPr txBox="1"/>
          <p:nvPr/>
        </p:nvSpPr>
        <p:spPr>
          <a:xfrm>
            <a:off x="1681643" y="2233768"/>
            <a:ext cx="6754641" cy="861774"/>
          </a:xfrm>
          <a:prstGeom prst="rect">
            <a:avLst/>
          </a:prstGeom>
        </p:spPr>
        <p:txBody>
          <a:bodyPr wrap="square" lIns="0" tIns="0" rIns="0" bIns="0" rtlCol="0" anchor="t">
            <a:spAutoFit/>
          </a:bodyPr>
          <a:lstStyle/>
          <a:p>
            <a:pPr lvl="0">
              <a:spcBef>
                <a:spcPct val="0"/>
              </a:spcBef>
            </a:pPr>
            <a:r>
              <a:rPr lang="en-US" sz="2800">
                <a:solidFill>
                  <a:srgbClr val="000000"/>
                </a:solidFill>
                <a:latin typeface="Arial" panose="020B0604020202020204" pitchFamily="34" charset="0"/>
                <a:cs typeface="Arial" panose="020B0604020202020204" pitchFamily="34" charset="0"/>
              </a:rPr>
              <a:t>Đ</a:t>
            </a:r>
            <a:r>
              <a:rPr lang="vi-VN" sz="2800">
                <a:solidFill>
                  <a:srgbClr val="000000"/>
                </a:solidFill>
                <a:latin typeface="Arial" panose="020B0604020202020204" pitchFamily="34" charset="0"/>
                <a:cs typeface="Arial" panose="020B0604020202020204" pitchFamily="34" charset="0"/>
              </a:rPr>
              <a:t>ược lấy từ bản cập nhật tháng 11 năm 2017 của Chương trình SEER của NCI</a:t>
            </a:r>
            <a:r>
              <a:rPr lang="en-US" sz="2800">
                <a:solidFill>
                  <a:srgbClr val="000000"/>
                </a:solidFill>
                <a:latin typeface="Arial" panose="020B0604020202020204" pitchFamily="34" charset="0"/>
                <a:cs typeface="Arial" panose="020B0604020202020204" pitchFamily="34" charset="0"/>
              </a:rPr>
              <a:t>.</a:t>
            </a:r>
            <a:endParaRPr lang="en-US" sz="2800" u="none">
              <a:solidFill>
                <a:srgbClr val="000000"/>
              </a:solidFill>
              <a:latin typeface="Arial" panose="020B0604020202020204" pitchFamily="34" charset="0"/>
              <a:cs typeface="Arial" panose="020B0604020202020204" pitchFamily="34" charset="0"/>
            </a:endParaRPr>
          </a:p>
        </p:txBody>
      </p:sp>
      <p:sp>
        <p:nvSpPr>
          <p:cNvPr id="30" name="TextBox 30"/>
          <p:cNvSpPr txBox="1"/>
          <p:nvPr/>
        </p:nvSpPr>
        <p:spPr>
          <a:xfrm>
            <a:off x="1681643" y="6971625"/>
            <a:ext cx="6095646" cy="333168"/>
          </a:xfrm>
          <a:prstGeom prst="rect">
            <a:avLst/>
          </a:prstGeom>
        </p:spPr>
        <p:txBody>
          <a:bodyPr lIns="0" tIns="0" rIns="0" bIns="0" rtlCol="0" anchor="t">
            <a:spAutoFit/>
          </a:bodyPr>
          <a:lstStyle/>
          <a:p>
            <a:pPr marL="0" lvl="0" indent="0" algn="l">
              <a:lnSpc>
                <a:spcPts val="2520"/>
              </a:lnSpc>
              <a:spcBef>
                <a:spcPct val="0"/>
              </a:spcBef>
            </a:pPr>
            <a:r>
              <a:rPr lang="en-US" sz="2800" u="none">
                <a:solidFill>
                  <a:srgbClr val="000000"/>
                </a:solidFill>
                <a:latin typeface="Arial" panose="020B0604020202020204" pitchFamily="34" charset="0"/>
                <a:cs typeface="Arial" panose="020B0604020202020204" pitchFamily="34" charset="0"/>
              </a:rPr>
              <a:t>4024 dòng x 16 cột.</a:t>
            </a:r>
          </a:p>
        </p:txBody>
      </p:sp>
      <p:sp>
        <p:nvSpPr>
          <p:cNvPr id="31" name="TextBox 31"/>
          <p:cNvSpPr txBox="1"/>
          <p:nvPr/>
        </p:nvSpPr>
        <p:spPr>
          <a:xfrm>
            <a:off x="1681644" y="3965454"/>
            <a:ext cx="6754640" cy="1723549"/>
          </a:xfrm>
          <a:prstGeom prst="rect">
            <a:avLst/>
          </a:prstGeom>
        </p:spPr>
        <p:txBody>
          <a:bodyPr wrap="square" lIns="0" tIns="0" rIns="0" bIns="0" rtlCol="0" anchor="t">
            <a:spAutoFit/>
          </a:bodyPr>
          <a:lstStyle/>
          <a:p>
            <a:pPr lvl="0">
              <a:spcBef>
                <a:spcPct val="0"/>
              </a:spcBef>
            </a:pPr>
            <a:r>
              <a:rPr lang="en-US" sz="2800">
                <a:solidFill>
                  <a:srgbClr val="000000"/>
                </a:solidFill>
                <a:latin typeface="Arial" panose="020B0604020202020204" pitchFamily="34" charset="0"/>
                <a:cs typeface="Arial" panose="020B0604020202020204" pitchFamily="34" charset="0"/>
              </a:rPr>
              <a:t>L</a:t>
            </a:r>
            <a:r>
              <a:rPr lang="vi-VN" sz="2800">
                <a:solidFill>
                  <a:srgbClr val="000000"/>
                </a:solidFill>
                <a:latin typeface="Arial" panose="020B0604020202020204" pitchFamily="34" charset="0"/>
                <a:cs typeface="Arial" panose="020B0604020202020204" pitchFamily="34" charset="0"/>
              </a:rPr>
              <a:t>iên quan đến các bệnh nhân nữ bị ung thư vú ung thư biểu mô ống xâm nhập và ung thư biểu mô tiểu thùy</a:t>
            </a:r>
            <a:r>
              <a:rPr lang="en-US" sz="2800">
                <a:solidFill>
                  <a:srgbClr val="000000"/>
                </a:solidFill>
                <a:latin typeface="Arial" panose="020B0604020202020204" pitchFamily="34" charset="0"/>
                <a:cs typeface="Arial" panose="020B0604020202020204" pitchFamily="34" charset="0"/>
              </a:rPr>
              <a:t> </a:t>
            </a:r>
            <a:r>
              <a:rPr lang="vi-VN" sz="2800">
                <a:solidFill>
                  <a:srgbClr val="000000"/>
                </a:solidFill>
                <a:latin typeface="Arial" panose="020B0604020202020204" pitchFamily="34" charset="0"/>
                <a:cs typeface="Arial" panose="020B0604020202020204" pitchFamily="34" charset="0"/>
              </a:rPr>
              <a:t>được chẩn đoán vào năm 2006-2010</a:t>
            </a:r>
            <a:r>
              <a:rPr lang="en-US" sz="2800">
                <a:solidFill>
                  <a:srgbClr val="000000"/>
                </a:solidFill>
                <a:latin typeface="Arial" panose="020B0604020202020204" pitchFamily="34" charset="0"/>
                <a:cs typeface="Arial" panose="020B0604020202020204" pitchFamily="34" charset="0"/>
              </a:rPr>
              <a:t>.</a:t>
            </a:r>
            <a:endParaRPr lang="en-US" sz="2800" u="none">
              <a:solidFill>
                <a:srgbClr val="000000"/>
              </a:solidFill>
              <a:latin typeface="Arial" panose="020B0604020202020204" pitchFamily="34" charset="0"/>
              <a:cs typeface="Arial" panose="020B0604020202020204" pitchFamily="34" charset="0"/>
            </a:endParaRPr>
          </a:p>
        </p:txBody>
      </p:sp>
      <p:pic>
        <p:nvPicPr>
          <p:cNvPr id="34" name="Picture 33"/>
          <p:cNvPicPr>
            <a:picLocks noChangeAspect="1"/>
          </p:cNvPicPr>
          <p:nvPr/>
        </p:nvPicPr>
        <p:blipFill>
          <a:blip r:embed="rId3"/>
          <a:stretch>
            <a:fillRect/>
          </a:stretch>
        </p:blipFill>
        <p:spPr>
          <a:xfrm>
            <a:off x="9296400" y="2729231"/>
            <a:ext cx="8299961" cy="4408978"/>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1176" y="2227540"/>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1.</a:t>
              </a:r>
            </a:p>
          </p:txBody>
        </p:sp>
      </p:grpSp>
      <p:grpSp>
        <p:nvGrpSpPr>
          <p:cNvPr id="5" name="Group 5"/>
          <p:cNvGrpSpPr/>
          <p:nvPr/>
        </p:nvGrpSpPr>
        <p:grpSpPr>
          <a:xfrm>
            <a:off x="1851176" y="402674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2.</a:t>
              </a:r>
            </a:p>
          </p:txBody>
        </p:sp>
      </p:grpSp>
      <p:grpSp>
        <p:nvGrpSpPr>
          <p:cNvPr id="8" name="Group 8"/>
          <p:cNvGrpSpPr/>
          <p:nvPr/>
        </p:nvGrpSpPr>
        <p:grpSpPr>
          <a:xfrm>
            <a:off x="1876743" y="588897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3.</a:t>
              </a:r>
            </a:p>
          </p:txBody>
        </p:sp>
      </p:grpSp>
      <p:grpSp>
        <p:nvGrpSpPr>
          <p:cNvPr id="11" name="Group 11"/>
          <p:cNvGrpSpPr/>
          <p:nvPr/>
        </p:nvGrpSpPr>
        <p:grpSpPr>
          <a:xfrm>
            <a:off x="2778276" y="2229915"/>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770734" y="4029121"/>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796302" y="589135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0" name="Picture 20"/>
          <p:cNvPicPr>
            <a:picLocks noChangeAspect="1"/>
          </p:cNvPicPr>
          <p:nvPr/>
        </p:nvPicPr>
        <p:blipFill>
          <a:blip r:embed="rId2"/>
          <a:srcRect/>
          <a:stretch>
            <a:fillRect/>
          </a:stretch>
        </p:blipFill>
        <p:spPr>
          <a:xfrm>
            <a:off x="110875" y="2250855"/>
            <a:ext cx="1981524" cy="1486143"/>
          </a:xfrm>
          <a:prstGeom prst="rect">
            <a:avLst/>
          </a:prstGeom>
        </p:spPr>
      </p:pic>
      <p:pic>
        <p:nvPicPr>
          <p:cNvPr id="21" name="Picture 21"/>
          <p:cNvPicPr>
            <a:picLocks noChangeAspect="1"/>
          </p:cNvPicPr>
          <p:nvPr/>
        </p:nvPicPr>
        <p:blipFill>
          <a:blip r:embed="rId2"/>
          <a:srcRect/>
          <a:stretch>
            <a:fillRect/>
          </a:stretch>
        </p:blipFill>
        <p:spPr>
          <a:xfrm>
            <a:off x="1465193" y="2082033"/>
            <a:ext cx="1981524" cy="1486143"/>
          </a:xfrm>
          <a:prstGeom prst="rect">
            <a:avLst/>
          </a:prstGeom>
        </p:spPr>
      </p:pic>
      <p:pic>
        <p:nvPicPr>
          <p:cNvPr id="22" name="Picture 22"/>
          <p:cNvPicPr>
            <a:picLocks noChangeAspect="1"/>
          </p:cNvPicPr>
          <p:nvPr/>
        </p:nvPicPr>
        <p:blipFill>
          <a:blip r:embed="rId2"/>
          <a:srcRect/>
          <a:stretch>
            <a:fillRect/>
          </a:stretch>
        </p:blipFill>
        <p:spPr>
          <a:xfrm>
            <a:off x="247421" y="5902416"/>
            <a:ext cx="1981524" cy="1486143"/>
          </a:xfrm>
          <a:prstGeom prst="rect">
            <a:avLst/>
          </a:prstGeom>
        </p:spPr>
      </p:pic>
      <p:sp>
        <p:nvSpPr>
          <p:cNvPr id="26" name="TextBox 26"/>
          <p:cNvSpPr txBox="1"/>
          <p:nvPr/>
        </p:nvSpPr>
        <p:spPr>
          <a:xfrm>
            <a:off x="3459502" y="4183170"/>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Race</a:t>
            </a:r>
            <a:endParaRPr lang="en-US" sz="2800" b="1" u="none" dirty="0">
              <a:solidFill>
                <a:srgbClr val="000000"/>
              </a:solidFill>
              <a:latin typeface="Lato" panose="020F0502020204030203"/>
            </a:endParaRPr>
          </a:p>
        </p:txBody>
      </p:sp>
      <p:sp>
        <p:nvSpPr>
          <p:cNvPr id="28" name="TextBox 28"/>
          <p:cNvSpPr txBox="1"/>
          <p:nvPr/>
        </p:nvSpPr>
        <p:spPr>
          <a:xfrm>
            <a:off x="3459006" y="235065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panose="020F0502020204030203"/>
              </a:rPr>
              <a:t>Age</a:t>
            </a:r>
            <a:endParaRPr lang="en-US" sz="2800" b="1" u="none" dirty="0">
              <a:solidFill>
                <a:srgbClr val="000000"/>
              </a:solidFill>
              <a:latin typeface="Lato" panose="020F0502020204030203"/>
            </a:endParaRPr>
          </a:p>
        </p:txBody>
      </p:sp>
      <p:sp>
        <p:nvSpPr>
          <p:cNvPr id="29" name="TextBox 29"/>
          <p:cNvSpPr txBox="1"/>
          <p:nvPr/>
        </p:nvSpPr>
        <p:spPr>
          <a:xfrm>
            <a:off x="3423571" y="585528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Marital State</a:t>
            </a:r>
            <a:endParaRPr lang="en-US" sz="2800" b="1" u="none" dirty="0">
              <a:solidFill>
                <a:srgbClr val="000000"/>
              </a:solidFill>
              <a:latin typeface="Lato" panose="020F0502020204030203"/>
            </a:endParaRPr>
          </a:p>
        </p:txBody>
      </p:sp>
      <p:sp>
        <p:nvSpPr>
          <p:cNvPr id="25" name="TextBox 24"/>
          <p:cNvSpPr txBox="1"/>
          <p:nvPr/>
        </p:nvSpPr>
        <p:spPr>
          <a:xfrm>
            <a:off x="3372378" y="2825105"/>
            <a:ext cx="3136347" cy="371897"/>
          </a:xfrm>
          <a:prstGeom prst="rect">
            <a:avLst/>
          </a:prstGeom>
          <a:noFill/>
        </p:spPr>
        <p:txBody>
          <a:bodyPr wrap="square">
            <a:spAutoFit/>
          </a:bodyPr>
          <a:lstStyle/>
          <a:p>
            <a:r>
              <a:rPr lang="en-US">
                <a:solidFill>
                  <a:srgbClr val="000000"/>
                </a:solidFill>
                <a:latin typeface="Arial" panose="020B0604020202020204" pitchFamily="34" charset="0"/>
              </a:rPr>
              <a:t>Độ tuổi.</a:t>
            </a:r>
            <a:endParaRPr lang="en-US" dirty="0"/>
          </a:p>
        </p:txBody>
      </p:sp>
      <p:sp>
        <p:nvSpPr>
          <p:cNvPr id="31" name="TextBox 30"/>
          <p:cNvSpPr txBox="1"/>
          <p:nvPr/>
        </p:nvSpPr>
        <p:spPr>
          <a:xfrm>
            <a:off x="3402109" y="4670831"/>
            <a:ext cx="2784485"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Chủng tộc.</a:t>
            </a:r>
            <a:endParaRPr lang="en-US" dirty="0"/>
          </a:p>
        </p:txBody>
      </p:sp>
      <p:sp>
        <p:nvSpPr>
          <p:cNvPr id="33" name="TextBox 32"/>
          <p:cNvSpPr txBox="1"/>
          <p:nvPr/>
        </p:nvSpPr>
        <p:spPr>
          <a:xfrm>
            <a:off x="3360482" y="6341670"/>
            <a:ext cx="3203064" cy="369332"/>
          </a:xfrm>
          <a:prstGeom prst="rect">
            <a:avLst/>
          </a:prstGeom>
          <a:noFill/>
        </p:spPr>
        <p:txBody>
          <a:bodyPr wrap="square">
            <a:spAutoFit/>
          </a:bodyPr>
          <a:lstStyle/>
          <a:p>
            <a:r>
              <a:rPr lang="en-US">
                <a:solidFill>
                  <a:srgbClr val="000000"/>
                </a:solidFill>
                <a:latin typeface="Arial" panose="020B0604020202020204" pitchFamily="34" charset="0"/>
              </a:rPr>
              <a:t>Tình trạng hôn nhân.</a:t>
            </a:r>
            <a:endParaRPr lang="en-US" dirty="0"/>
          </a:p>
        </p:txBody>
      </p:sp>
      <p:sp>
        <p:nvSpPr>
          <p:cNvPr id="27" name="TextBox 28"/>
          <p:cNvSpPr txBox="1"/>
          <p:nvPr/>
        </p:nvSpPr>
        <p:spPr>
          <a:xfrm>
            <a:off x="782174" y="1005149"/>
            <a:ext cx="8809361" cy="743793"/>
          </a:xfrm>
          <a:prstGeom prst="rect">
            <a:avLst/>
          </a:prstGeom>
        </p:spPr>
        <p:txBody>
          <a:bodyPr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p:cNvGrpSpPr/>
          <p:nvPr/>
        </p:nvGrpSpPr>
        <p:grpSpPr>
          <a:xfrm>
            <a:off x="10082384" y="2290842"/>
            <a:ext cx="1301010" cy="1301010"/>
            <a:chOff x="0" y="0"/>
            <a:chExt cx="812800" cy="812800"/>
          </a:xfrm>
        </p:grpSpPr>
        <p:sp>
          <p:nvSpPr>
            <p:cNvPr id="43"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5.</a:t>
              </a:r>
            </a:p>
          </p:txBody>
        </p:sp>
      </p:grpSp>
      <p:grpSp>
        <p:nvGrpSpPr>
          <p:cNvPr id="45" name="Group 17"/>
          <p:cNvGrpSpPr/>
          <p:nvPr/>
        </p:nvGrpSpPr>
        <p:grpSpPr>
          <a:xfrm>
            <a:off x="11001943" y="2293217"/>
            <a:ext cx="516095" cy="516095"/>
            <a:chOff x="0" y="0"/>
            <a:chExt cx="812800" cy="812800"/>
          </a:xfrm>
        </p:grpSpPr>
        <p:sp>
          <p:nvSpPr>
            <p:cNvPr id="46"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p:cNvSpPr txBox="1"/>
          <p:nvPr/>
        </p:nvSpPr>
        <p:spPr>
          <a:xfrm>
            <a:off x="11623461" y="2390937"/>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N Stage</a:t>
            </a:r>
            <a:endParaRPr lang="en-US" sz="2800" b="1" u="none" dirty="0">
              <a:solidFill>
                <a:srgbClr val="000000"/>
              </a:solidFill>
              <a:latin typeface="Lato" panose="020F0502020204030203"/>
            </a:endParaRPr>
          </a:p>
        </p:txBody>
      </p:sp>
      <p:sp>
        <p:nvSpPr>
          <p:cNvPr id="49" name="TextBox 48"/>
          <p:cNvSpPr txBox="1"/>
          <p:nvPr/>
        </p:nvSpPr>
        <p:spPr>
          <a:xfrm>
            <a:off x="11545843" y="2872739"/>
            <a:ext cx="3203064" cy="646331"/>
          </a:xfrm>
          <a:prstGeom prst="rect">
            <a:avLst/>
          </a:prstGeom>
          <a:noFill/>
        </p:spPr>
        <p:txBody>
          <a:bodyPr wrap="square">
            <a:spAutoFit/>
          </a:bodyPr>
          <a:lstStyle/>
          <a:p>
            <a:r>
              <a:rPr lang="en-US">
                <a:solidFill>
                  <a:srgbClr val="000000"/>
                </a:solidFill>
                <a:latin typeface="Arial" panose="020B0604020202020204" pitchFamily="34" charset="0"/>
              </a:rPr>
              <a:t>Các hạch bạch huyết ở nách và các khu vực khác gần vú.</a:t>
            </a:r>
            <a:endParaRPr lang="en-US" dirty="0"/>
          </a:p>
        </p:txBody>
      </p:sp>
      <p:grpSp>
        <p:nvGrpSpPr>
          <p:cNvPr id="50" name="Group 2"/>
          <p:cNvGrpSpPr/>
          <p:nvPr/>
        </p:nvGrpSpPr>
        <p:grpSpPr>
          <a:xfrm>
            <a:off x="10130495" y="4311352"/>
            <a:ext cx="1301010" cy="1301010"/>
            <a:chOff x="0" y="0"/>
            <a:chExt cx="812800" cy="812800"/>
          </a:xfrm>
        </p:grpSpPr>
        <p:sp>
          <p:nvSpPr>
            <p:cNvPr id="51"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6.</a:t>
              </a:r>
            </a:p>
          </p:txBody>
        </p:sp>
      </p:grpSp>
      <p:grpSp>
        <p:nvGrpSpPr>
          <p:cNvPr id="53" name="Group 5"/>
          <p:cNvGrpSpPr/>
          <p:nvPr/>
        </p:nvGrpSpPr>
        <p:grpSpPr>
          <a:xfrm>
            <a:off x="10130495" y="6095312"/>
            <a:ext cx="1301010" cy="1316257"/>
            <a:chOff x="0" y="-9525"/>
            <a:chExt cx="812800" cy="822325"/>
          </a:xfrm>
        </p:grpSpPr>
        <p:sp>
          <p:nvSpPr>
            <p:cNvPr id="54"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7.</a:t>
              </a:r>
            </a:p>
          </p:txBody>
        </p:sp>
      </p:grpSp>
      <p:grpSp>
        <p:nvGrpSpPr>
          <p:cNvPr id="56" name="Group 8"/>
          <p:cNvGrpSpPr/>
          <p:nvPr/>
        </p:nvGrpSpPr>
        <p:grpSpPr>
          <a:xfrm>
            <a:off x="10134600" y="8137762"/>
            <a:ext cx="1301010" cy="1301010"/>
            <a:chOff x="0" y="0"/>
            <a:chExt cx="812800" cy="812800"/>
          </a:xfrm>
        </p:grpSpPr>
        <p:sp>
          <p:nvSpPr>
            <p:cNvPr id="57"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8.</a:t>
              </a:r>
            </a:p>
          </p:txBody>
        </p:sp>
      </p:grpSp>
      <p:grpSp>
        <p:nvGrpSpPr>
          <p:cNvPr id="59" name="Group 11"/>
          <p:cNvGrpSpPr/>
          <p:nvPr/>
        </p:nvGrpSpPr>
        <p:grpSpPr>
          <a:xfrm>
            <a:off x="11057595" y="4313727"/>
            <a:ext cx="516095" cy="516095"/>
            <a:chOff x="0" y="0"/>
            <a:chExt cx="812800" cy="812800"/>
          </a:xfrm>
        </p:grpSpPr>
        <p:sp>
          <p:nvSpPr>
            <p:cNvPr id="60"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p:cNvGrpSpPr/>
          <p:nvPr/>
        </p:nvGrpSpPr>
        <p:grpSpPr>
          <a:xfrm>
            <a:off x="11050053" y="6112933"/>
            <a:ext cx="516095" cy="516095"/>
            <a:chOff x="0" y="0"/>
            <a:chExt cx="812800" cy="812800"/>
          </a:xfrm>
        </p:grpSpPr>
        <p:sp>
          <p:nvSpPr>
            <p:cNvPr id="63"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p:cNvGrpSpPr/>
          <p:nvPr/>
        </p:nvGrpSpPr>
        <p:grpSpPr>
          <a:xfrm>
            <a:off x="11054159" y="8140137"/>
            <a:ext cx="516095" cy="516095"/>
            <a:chOff x="0" y="0"/>
            <a:chExt cx="812800" cy="812800"/>
          </a:xfrm>
        </p:grpSpPr>
        <p:sp>
          <p:nvSpPr>
            <p:cNvPr id="3074"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6" name="Picture 20"/>
          <p:cNvPicPr>
            <a:picLocks noChangeAspect="1"/>
          </p:cNvPicPr>
          <p:nvPr/>
        </p:nvPicPr>
        <p:blipFill>
          <a:blip r:embed="rId2"/>
          <a:srcRect/>
          <a:stretch>
            <a:fillRect/>
          </a:stretch>
        </p:blipFill>
        <p:spPr>
          <a:xfrm>
            <a:off x="9833741" y="8045195"/>
            <a:ext cx="1981524" cy="1486143"/>
          </a:xfrm>
          <a:prstGeom prst="rect">
            <a:avLst/>
          </a:prstGeom>
        </p:spPr>
      </p:pic>
      <p:pic>
        <p:nvPicPr>
          <p:cNvPr id="3077" name="Picture 21"/>
          <p:cNvPicPr>
            <a:picLocks noChangeAspect="1"/>
          </p:cNvPicPr>
          <p:nvPr/>
        </p:nvPicPr>
        <p:blipFill>
          <a:blip r:embed="rId2"/>
          <a:srcRect/>
          <a:stretch>
            <a:fillRect/>
          </a:stretch>
        </p:blipFill>
        <p:spPr>
          <a:xfrm>
            <a:off x="9790238" y="5967930"/>
            <a:ext cx="1981524" cy="1486143"/>
          </a:xfrm>
          <a:prstGeom prst="rect">
            <a:avLst/>
          </a:prstGeom>
        </p:spPr>
      </p:pic>
      <p:pic>
        <p:nvPicPr>
          <p:cNvPr id="3079" name="Picture 22"/>
          <p:cNvPicPr>
            <a:picLocks noChangeAspect="1"/>
          </p:cNvPicPr>
          <p:nvPr/>
        </p:nvPicPr>
        <p:blipFill>
          <a:blip r:embed="rId2"/>
          <a:srcRect/>
          <a:stretch>
            <a:fillRect/>
          </a:stretch>
        </p:blipFill>
        <p:spPr>
          <a:xfrm>
            <a:off x="9849638" y="4200995"/>
            <a:ext cx="1981524" cy="1486143"/>
          </a:xfrm>
          <a:prstGeom prst="rect">
            <a:avLst/>
          </a:prstGeom>
        </p:spPr>
      </p:pic>
      <p:sp>
        <p:nvSpPr>
          <p:cNvPr id="3080" name="TextBox 26"/>
          <p:cNvSpPr txBox="1"/>
          <p:nvPr/>
        </p:nvSpPr>
        <p:spPr>
          <a:xfrm>
            <a:off x="11649974" y="6182802"/>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Differentiate</a:t>
            </a:r>
            <a:endParaRPr lang="en-US" sz="2800" b="1" u="none" dirty="0">
              <a:solidFill>
                <a:srgbClr val="000000"/>
              </a:solidFill>
              <a:latin typeface="Lato" panose="020F0502020204030203"/>
            </a:endParaRPr>
          </a:p>
        </p:txBody>
      </p:sp>
      <p:sp>
        <p:nvSpPr>
          <p:cNvPr id="3081" name="TextBox 28"/>
          <p:cNvSpPr txBox="1"/>
          <p:nvPr/>
        </p:nvSpPr>
        <p:spPr>
          <a:xfrm>
            <a:off x="11681804" y="437828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panose="020F0502020204030203"/>
              </a:rPr>
              <a:t>6th Stage</a:t>
            </a:r>
            <a:endParaRPr lang="en-US" sz="2800" b="1" u="none" dirty="0">
              <a:solidFill>
                <a:srgbClr val="000000"/>
              </a:solidFill>
              <a:latin typeface="Lato" panose="020F0502020204030203"/>
            </a:endParaRPr>
          </a:p>
        </p:txBody>
      </p:sp>
      <p:sp>
        <p:nvSpPr>
          <p:cNvPr id="3082" name="TextBox 29"/>
          <p:cNvSpPr txBox="1"/>
          <p:nvPr/>
        </p:nvSpPr>
        <p:spPr>
          <a:xfrm>
            <a:off x="11618638" y="8206733"/>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Grade</a:t>
            </a:r>
            <a:endParaRPr lang="en-US" sz="2800" b="1" u="none" dirty="0">
              <a:solidFill>
                <a:srgbClr val="000000"/>
              </a:solidFill>
              <a:latin typeface="Lato" panose="020F0502020204030203"/>
            </a:endParaRPr>
          </a:p>
        </p:txBody>
      </p:sp>
      <p:sp>
        <p:nvSpPr>
          <p:cNvPr id="3083" name="TextBox 3082"/>
          <p:cNvSpPr txBox="1"/>
          <p:nvPr/>
        </p:nvSpPr>
        <p:spPr>
          <a:xfrm>
            <a:off x="11566148" y="4832215"/>
            <a:ext cx="313634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Giai đoạn ung thu vú theo hệ thống AJCC 6</a:t>
            </a:r>
            <a:r>
              <a:rPr lang="en-US" sz="1800" b="0" i="0" u="none" strike="noStrike" baseline="30000">
                <a:solidFill>
                  <a:srgbClr val="000000"/>
                </a:solidFill>
                <a:effectLst/>
                <a:latin typeface="Arial" panose="020B0604020202020204" pitchFamily="34" charset="0"/>
              </a:rPr>
              <a:t>th</a:t>
            </a:r>
            <a:r>
              <a:rPr lang="en-US" sz="1800" b="0" i="0" u="none" strike="noStrike">
                <a:solidFill>
                  <a:srgbClr val="000000"/>
                </a:solidFill>
                <a:effectLst/>
                <a:latin typeface="Arial" panose="020B0604020202020204" pitchFamily="34" charset="0"/>
              </a:rPr>
              <a:t>.</a:t>
            </a:r>
            <a:endParaRPr lang="en-US" dirty="0"/>
          </a:p>
        </p:txBody>
      </p:sp>
      <p:sp>
        <p:nvSpPr>
          <p:cNvPr id="3084" name="TextBox 3083"/>
          <p:cNvSpPr txBox="1"/>
          <p:nvPr/>
        </p:nvSpPr>
        <p:spPr>
          <a:xfrm>
            <a:off x="11541807" y="6655009"/>
            <a:ext cx="2784485"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Mức độ trưởng thành của các tế bào khối u.</a:t>
            </a:r>
            <a:endParaRPr lang="en-US" dirty="0"/>
          </a:p>
        </p:txBody>
      </p:sp>
      <p:sp>
        <p:nvSpPr>
          <p:cNvPr id="3085" name="TextBox 3084"/>
          <p:cNvSpPr txBox="1"/>
          <p:nvPr/>
        </p:nvSpPr>
        <p:spPr>
          <a:xfrm>
            <a:off x="11517764" y="8719659"/>
            <a:ext cx="3203064" cy="646331"/>
          </a:xfrm>
          <a:prstGeom prst="rect">
            <a:avLst/>
          </a:prstGeom>
          <a:noFill/>
        </p:spPr>
        <p:txBody>
          <a:bodyPr wrap="square">
            <a:spAutoFit/>
          </a:bodyPr>
          <a:lstStyle/>
          <a:p>
            <a:r>
              <a:rPr lang="en-US">
                <a:solidFill>
                  <a:srgbClr val="000000"/>
                </a:solidFill>
                <a:latin typeface="Arial" panose="020B0604020202020204" pitchFamily="34" charset="0"/>
              </a:rPr>
              <a:t>Mức độ trưởng thành (sự biệt hóa) của các tế bào khối u.</a:t>
            </a:r>
            <a:endParaRPr lang="en-US" dirty="0"/>
          </a:p>
        </p:txBody>
      </p:sp>
      <p:grpSp>
        <p:nvGrpSpPr>
          <p:cNvPr id="3129" name="Group 8"/>
          <p:cNvGrpSpPr/>
          <p:nvPr/>
        </p:nvGrpSpPr>
        <p:grpSpPr>
          <a:xfrm>
            <a:off x="1851176" y="8015793"/>
            <a:ext cx="1301010" cy="1301010"/>
            <a:chOff x="0" y="0"/>
            <a:chExt cx="812800" cy="812800"/>
          </a:xfrm>
        </p:grpSpPr>
        <p:sp>
          <p:nvSpPr>
            <p:cNvPr id="3130"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31"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panose="00000800000000000000"/>
                </a:rPr>
                <a:t>4.</a:t>
              </a:r>
            </a:p>
          </p:txBody>
        </p:sp>
      </p:grpSp>
      <p:grpSp>
        <p:nvGrpSpPr>
          <p:cNvPr id="3132" name="Group 17"/>
          <p:cNvGrpSpPr/>
          <p:nvPr/>
        </p:nvGrpSpPr>
        <p:grpSpPr>
          <a:xfrm>
            <a:off x="2770735" y="8018168"/>
            <a:ext cx="516095" cy="516095"/>
            <a:chOff x="0" y="0"/>
            <a:chExt cx="812800" cy="812800"/>
          </a:xfrm>
        </p:grpSpPr>
        <p:sp>
          <p:nvSpPr>
            <p:cNvPr id="3133"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34"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135" name="TextBox 29"/>
          <p:cNvSpPr txBox="1"/>
          <p:nvPr/>
        </p:nvSpPr>
        <p:spPr>
          <a:xfrm>
            <a:off x="3398004" y="798210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panose="020F0502020204030203"/>
              </a:rPr>
              <a:t>T Stage</a:t>
            </a:r>
            <a:endParaRPr lang="en-US" sz="2800" b="1" u="none" dirty="0">
              <a:solidFill>
                <a:srgbClr val="000000"/>
              </a:solidFill>
              <a:latin typeface="Lato" panose="020F0502020204030203"/>
            </a:endParaRPr>
          </a:p>
        </p:txBody>
      </p:sp>
      <p:sp>
        <p:nvSpPr>
          <p:cNvPr id="3136" name="TextBox 3135"/>
          <p:cNvSpPr txBox="1"/>
          <p:nvPr/>
        </p:nvSpPr>
        <p:spPr>
          <a:xfrm>
            <a:off x="3334915" y="8468487"/>
            <a:ext cx="3203064" cy="1200329"/>
          </a:xfrm>
          <a:prstGeom prst="rect">
            <a:avLst/>
          </a:prstGeom>
          <a:noFill/>
        </p:spPr>
        <p:txBody>
          <a:bodyPr wrap="square">
            <a:spAutoFit/>
          </a:bodyPr>
          <a:lstStyle/>
          <a:p>
            <a:r>
              <a:rPr lang="en-US">
                <a:solidFill>
                  <a:srgbClr val="000000"/>
                </a:solidFill>
                <a:latin typeface="Arial" panose="020B0604020202020204" pitchFamily="34" charset="0"/>
              </a:rPr>
              <a:t>Đề cập đến kích thước, mức độ lan rộng của khối u nguyên phát. Thành phần quan trọng của TNM.</a:t>
            </a:r>
            <a:endParaRPr lang="en-US" dirty="0"/>
          </a:p>
        </p:txBody>
      </p:sp>
      <p:pic>
        <p:nvPicPr>
          <p:cNvPr id="3145" name="Picture 22"/>
          <p:cNvPicPr>
            <a:picLocks noChangeAspect="1"/>
          </p:cNvPicPr>
          <p:nvPr/>
        </p:nvPicPr>
        <p:blipFill>
          <a:blip r:embed="rId2"/>
          <a:srcRect/>
          <a:stretch>
            <a:fillRect/>
          </a:stretch>
        </p:blipFill>
        <p:spPr>
          <a:xfrm>
            <a:off x="1485374" y="7807284"/>
            <a:ext cx="1981524" cy="1486143"/>
          </a:xfrm>
          <a:prstGeom prst="rect">
            <a:avLst/>
          </a:prstGeom>
        </p:spPr>
      </p:pic>
      <p:pic>
        <p:nvPicPr>
          <p:cNvPr id="3146" name="Picture 22"/>
          <p:cNvPicPr>
            <a:picLocks noChangeAspect="1"/>
          </p:cNvPicPr>
          <p:nvPr/>
        </p:nvPicPr>
        <p:blipFill>
          <a:blip r:embed="rId2"/>
          <a:srcRect/>
          <a:stretch>
            <a:fillRect/>
          </a:stretch>
        </p:blipFill>
        <p:spPr>
          <a:xfrm>
            <a:off x="10011181" y="2433249"/>
            <a:ext cx="1981524" cy="14861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2710</Words>
  <Application>Microsoft Office PowerPoint</Application>
  <PresentationFormat>Custom</PresentationFormat>
  <Paragraphs>294</Paragraphs>
  <Slides>68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Noto Sans Bold</vt:lpstr>
      <vt:lpstr>Times New Roman</vt:lpstr>
      <vt:lpstr>Tahoma</vt:lpstr>
      <vt:lpstr>ArialMT</vt:lpstr>
      <vt:lpstr>Arial</vt:lpstr>
      <vt:lpstr>Noto Sans</vt:lpstr>
      <vt:lpstr>Calibri</vt:lpstr>
      <vt:lpstr>Lato</vt:lpstr>
      <vt:lpstr>Playfair Display Bold</vt:lpstr>
      <vt:lpstr>OpenSans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Gold and Grey Elevator pitch infographic</dc:title>
  <dc:creator/>
  <cp:lastModifiedBy>Gia Hân Huỳnh</cp:lastModifiedBy>
  <cp:revision>47</cp:revision>
  <dcterms:created xsi:type="dcterms:W3CDTF">2006-08-16T00:00:00Z</dcterms:created>
  <dcterms:modified xsi:type="dcterms:W3CDTF">2023-12-25T05:45:39Z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18AD006C8ED54DC1BF01F511764422BF_12</vt:lpwstr>
  </property>
  <property fmtid="{D5CDD505-2E9C-101B-9397-08002B2CF9AE}" pid="3" name="KSOProductBuildVer">
    <vt:lpwstr>1033-12.2.0.13359</vt:lpwstr>
  </property>
</Properties>
</file>